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handoutMasters/handoutMaster1.xml" ContentType="application/vnd.openxmlformats-officedocument.presentationml.handout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Default Extension="pdf" ContentType="application/pd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392" r:id="rId4"/>
    <p:sldId id="260" r:id="rId5"/>
    <p:sldId id="342" r:id="rId6"/>
    <p:sldId id="377" r:id="rId7"/>
    <p:sldId id="393" r:id="rId8"/>
    <p:sldId id="380" r:id="rId9"/>
    <p:sldId id="394" r:id="rId10"/>
    <p:sldId id="395" r:id="rId11"/>
    <p:sldId id="389" r:id="rId12"/>
    <p:sldId id="374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 useTimings="0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2747" autoAdjust="0"/>
    <p:restoredTop sz="92521" autoAdjust="0"/>
  </p:normalViewPr>
  <p:slideViewPr>
    <p:cSldViewPr snapToObjects="1">
      <p:cViewPr>
        <p:scale>
          <a:sx n="95" d="100"/>
          <a:sy n="95" d="100"/>
        </p:scale>
        <p:origin x="-1264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66" d="100"/>
          <a:sy n="66" d="100"/>
        </p:scale>
        <p:origin x="-3416" y="-11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3EB45-9950-CC45-AD1B-F8CDA8F3AF8E}" type="datetimeFigureOut">
              <a:rPr lang="en-AU" smtClean="0"/>
              <a:pPr/>
              <a:t>5/20/10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900E1-C339-D24C-B062-C875F5129F0D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EEB5BB-42B9-BB4B-988E-E39163E4E106}" type="datetimeFigureOut">
              <a:rPr lang="en-AU" smtClean="0"/>
              <a:pPr/>
              <a:t>5/20/10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D3864-79B4-C344-8C8A-734F30ACCE2E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BD3864-79B4-C344-8C8A-734F30ACCE2E}" type="slidenum">
              <a:rPr lang="en-AU" smtClean="0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x-none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x-none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CB7A754-AD34-574E-B7DE-316E59EDE220}" type="datetime1">
              <a:rPr lang="en-AU" smtClean="0"/>
              <a:pPr/>
              <a:t>5/20/10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1AF2B4D-6B12-4EDF-87BB-2B55CECB6611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x-none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x-none" smtClean="0"/>
              <a:t>Click to edit Master text styles</a:t>
            </a:r>
          </a:p>
          <a:p>
            <a:pPr lvl="1" eaLnBrk="1" latinLnBrk="0" hangingPunct="1"/>
            <a:r>
              <a:rPr lang="x-none" smtClean="0"/>
              <a:t>Second level</a:t>
            </a:r>
          </a:p>
          <a:p>
            <a:pPr lvl="2" eaLnBrk="1" latinLnBrk="0" hangingPunct="1"/>
            <a:r>
              <a:rPr lang="x-none" smtClean="0"/>
              <a:t>Third level</a:t>
            </a:r>
          </a:p>
          <a:p>
            <a:pPr lvl="3" eaLnBrk="1" latinLnBrk="0" hangingPunct="1"/>
            <a:r>
              <a:rPr lang="x-none" smtClean="0"/>
              <a:t>Fourth level</a:t>
            </a:r>
          </a:p>
          <a:p>
            <a:pPr lvl="4" eaLnBrk="1" latinLnBrk="0" hangingPunct="1"/>
            <a:r>
              <a:rPr lang="x-none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59F63-13DD-3A48-BABB-863BF0834275}" type="datetime1">
              <a:rPr lang="en-AU" smtClean="0"/>
              <a:pPr/>
              <a:t>5/20/10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x-none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x-none" smtClean="0"/>
              <a:t>Click to edit Master text styles</a:t>
            </a:r>
          </a:p>
          <a:p>
            <a:pPr lvl="1" eaLnBrk="1" latinLnBrk="0" hangingPunct="1"/>
            <a:r>
              <a:rPr lang="x-none" smtClean="0"/>
              <a:t>Second level</a:t>
            </a:r>
          </a:p>
          <a:p>
            <a:pPr lvl="2" eaLnBrk="1" latinLnBrk="0" hangingPunct="1"/>
            <a:r>
              <a:rPr lang="x-none" smtClean="0"/>
              <a:t>Third level</a:t>
            </a:r>
          </a:p>
          <a:p>
            <a:pPr lvl="3" eaLnBrk="1" latinLnBrk="0" hangingPunct="1"/>
            <a:r>
              <a:rPr lang="x-none" smtClean="0"/>
              <a:t>Fourth level</a:t>
            </a:r>
          </a:p>
          <a:p>
            <a:pPr lvl="4" eaLnBrk="1" latinLnBrk="0" hangingPunct="1"/>
            <a:r>
              <a:rPr lang="x-none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2DD3F-B54B-3D40-85FA-C593756AD847}" type="datetime1">
              <a:rPr lang="en-AU" smtClean="0"/>
              <a:pPr/>
              <a:t>5/20/10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x-none" smtClean="0"/>
              <a:t>Click to edit Master text styles</a:t>
            </a:r>
          </a:p>
          <a:p>
            <a:pPr lvl="1" eaLnBrk="1" latinLnBrk="0" hangingPunct="1"/>
            <a:r>
              <a:rPr lang="x-none" smtClean="0"/>
              <a:t>Second level</a:t>
            </a:r>
          </a:p>
          <a:p>
            <a:pPr lvl="2" eaLnBrk="1" latinLnBrk="0" hangingPunct="1"/>
            <a:r>
              <a:rPr lang="x-none" smtClean="0"/>
              <a:t>Third level</a:t>
            </a:r>
          </a:p>
          <a:p>
            <a:pPr lvl="3" eaLnBrk="1" latinLnBrk="0" hangingPunct="1"/>
            <a:r>
              <a:rPr lang="x-none" smtClean="0"/>
              <a:t>Fourth level</a:t>
            </a:r>
          </a:p>
          <a:p>
            <a:pPr lvl="4" eaLnBrk="1" latinLnBrk="0" hangingPunct="1"/>
            <a:r>
              <a:rPr lang="x-none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477C9-6DED-7D47-A7B0-1BAC777A7232}" type="datetime1">
              <a:rPr lang="en-AU" smtClean="0"/>
              <a:pPr/>
              <a:t>5/20/10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x-none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x-none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E62A1-5311-6742-9BE1-FB2874141187}" type="datetime1">
              <a:rPr lang="en-AU" smtClean="0"/>
              <a:pPr/>
              <a:t>5/20/10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x-none" smtClean="0"/>
              <a:t>Click to edit Master text styles</a:t>
            </a:r>
          </a:p>
          <a:p>
            <a:pPr lvl="1" eaLnBrk="1" latinLnBrk="0" hangingPunct="1"/>
            <a:r>
              <a:rPr lang="x-none" smtClean="0"/>
              <a:t>Second level</a:t>
            </a:r>
          </a:p>
          <a:p>
            <a:pPr lvl="2" eaLnBrk="1" latinLnBrk="0" hangingPunct="1"/>
            <a:r>
              <a:rPr lang="x-none" smtClean="0"/>
              <a:t>Third level</a:t>
            </a:r>
          </a:p>
          <a:p>
            <a:pPr lvl="3" eaLnBrk="1" latinLnBrk="0" hangingPunct="1"/>
            <a:r>
              <a:rPr lang="x-none" smtClean="0"/>
              <a:t>Fourth level</a:t>
            </a:r>
          </a:p>
          <a:p>
            <a:pPr lvl="4" eaLnBrk="1" latinLnBrk="0" hangingPunct="1"/>
            <a:r>
              <a:rPr lang="x-none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x-none" smtClean="0"/>
              <a:t>Click to edit Master text styles</a:t>
            </a:r>
          </a:p>
          <a:p>
            <a:pPr lvl="1" eaLnBrk="1" latinLnBrk="0" hangingPunct="1"/>
            <a:r>
              <a:rPr lang="x-none" smtClean="0"/>
              <a:t>Second level</a:t>
            </a:r>
          </a:p>
          <a:p>
            <a:pPr lvl="2" eaLnBrk="1" latinLnBrk="0" hangingPunct="1"/>
            <a:r>
              <a:rPr lang="x-none" smtClean="0"/>
              <a:t>Third level</a:t>
            </a:r>
          </a:p>
          <a:p>
            <a:pPr lvl="3" eaLnBrk="1" latinLnBrk="0" hangingPunct="1"/>
            <a:r>
              <a:rPr lang="x-none" smtClean="0"/>
              <a:t>Fourth level</a:t>
            </a:r>
          </a:p>
          <a:p>
            <a:pPr lvl="4" eaLnBrk="1" latinLnBrk="0" hangingPunct="1"/>
            <a:r>
              <a:rPr lang="x-none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AAC5-C9CF-8949-8AA9-519E7FF49003}" type="datetime1">
              <a:rPr lang="en-AU" smtClean="0"/>
              <a:pPr/>
              <a:t>5/20/10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x-none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x-none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x-none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x-none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x-none" smtClean="0"/>
              <a:t>Click to edit Master text styles</a:t>
            </a:r>
          </a:p>
          <a:p>
            <a:pPr lvl="1" eaLnBrk="1" latinLnBrk="0" hangingPunct="1"/>
            <a:r>
              <a:rPr lang="x-none" smtClean="0"/>
              <a:t>Second level</a:t>
            </a:r>
          </a:p>
          <a:p>
            <a:pPr lvl="2" eaLnBrk="1" latinLnBrk="0" hangingPunct="1"/>
            <a:r>
              <a:rPr lang="x-none" smtClean="0"/>
              <a:t>Third level</a:t>
            </a:r>
          </a:p>
          <a:p>
            <a:pPr lvl="3" eaLnBrk="1" latinLnBrk="0" hangingPunct="1"/>
            <a:r>
              <a:rPr lang="x-none" smtClean="0"/>
              <a:t>Fourth level</a:t>
            </a:r>
          </a:p>
          <a:p>
            <a:pPr lvl="4" eaLnBrk="1" latinLnBrk="0" hangingPunct="1"/>
            <a:r>
              <a:rPr lang="x-none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x-none" smtClean="0"/>
              <a:t>Click to edit Master text styles</a:t>
            </a:r>
          </a:p>
          <a:p>
            <a:pPr lvl="1" eaLnBrk="1" latinLnBrk="0" hangingPunct="1"/>
            <a:r>
              <a:rPr lang="x-none" smtClean="0"/>
              <a:t>Second level</a:t>
            </a:r>
          </a:p>
          <a:p>
            <a:pPr lvl="2" eaLnBrk="1" latinLnBrk="0" hangingPunct="1"/>
            <a:r>
              <a:rPr lang="x-none" smtClean="0"/>
              <a:t>Third level</a:t>
            </a:r>
          </a:p>
          <a:p>
            <a:pPr lvl="3" eaLnBrk="1" latinLnBrk="0" hangingPunct="1"/>
            <a:r>
              <a:rPr lang="x-none" smtClean="0"/>
              <a:t>Fourth level</a:t>
            </a:r>
          </a:p>
          <a:p>
            <a:pPr lvl="4" eaLnBrk="1" latinLnBrk="0" hangingPunct="1"/>
            <a:r>
              <a:rPr lang="x-none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CEE96-29AF-ED4E-8148-E2F1F74D9E54}" type="datetime1">
              <a:rPr lang="en-AU" smtClean="0"/>
              <a:pPr/>
              <a:t>5/20/10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38788-DEFB-DF4F-8B93-048F0EDBD4CF}" type="datetime1">
              <a:rPr lang="en-AU" smtClean="0"/>
              <a:pPr/>
              <a:t>5/20/10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x-none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8F044-FB29-F94E-9595-F9665E7AA3F2}" type="datetime1">
              <a:rPr lang="en-AU" smtClean="0"/>
              <a:pPr/>
              <a:t>5/20/10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x-none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x-none" smtClean="0"/>
              <a:t>Click to edit Master text styles</a:t>
            </a:r>
          </a:p>
          <a:p>
            <a:pPr lvl="1" eaLnBrk="1" latinLnBrk="0" hangingPunct="1"/>
            <a:r>
              <a:rPr lang="x-none" smtClean="0"/>
              <a:t>Second level</a:t>
            </a:r>
          </a:p>
          <a:p>
            <a:pPr lvl="2" eaLnBrk="1" latinLnBrk="0" hangingPunct="1"/>
            <a:r>
              <a:rPr lang="x-none" smtClean="0"/>
              <a:t>Third level</a:t>
            </a:r>
          </a:p>
          <a:p>
            <a:pPr lvl="3" eaLnBrk="1" latinLnBrk="0" hangingPunct="1"/>
            <a:r>
              <a:rPr lang="x-none" smtClean="0"/>
              <a:t>Fourth level</a:t>
            </a:r>
          </a:p>
          <a:p>
            <a:pPr lvl="4" eaLnBrk="1" latinLnBrk="0" hangingPunct="1"/>
            <a:r>
              <a:rPr lang="x-none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6E59715C-7736-CF45-87F6-5F61D13DB8E4}" type="datetime1">
              <a:rPr lang="en-AU" smtClean="0"/>
              <a:pPr/>
              <a:t>5/20/10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x-none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x-none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0B8E49B-E200-BB47-ACCE-3203175C2C94}" type="datetime1">
              <a:rPr lang="en-AU" smtClean="0"/>
              <a:pPr/>
              <a:t>5/20/10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x-none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x-none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x-none" smtClean="0"/>
              <a:t>Click to edit Master text styles</a:t>
            </a:r>
          </a:p>
          <a:p>
            <a:pPr lvl="1" eaLnBrk="1" latinLnBrk="0" hangingPunct="1"/>
            <a:r>
              <a:rPr kumimoji="0" lang="x-none" smtClean="0"/>
              <a:t>Second level</a:t>
            </a:r>
          </a:p>
          <a:p>
            <a:pPr lvl="2" eaLnBrk="1" latinLnBrk="0" hangingPunct="1"/>
            <a:r>
              <a:rPr kumimoji="0" lang="x-none" smtClean="0"/>
              <a:t>Third level</a:t>
            </a:r>
          </a:p>
          <a:p>
            <a:pPr lvl="3" eaLnBrk="1" latinLnBrk="0" hangingPunct="1"/>
            <a:r>
              <a:rPr kumimoji="0" lang="x-none" smtClean="0"/>
              <a:t>Fourth level</a:t>
            </a:r>
          </a:p>
          <a:p>
            <a:pPr lvl="4" eaLnBrk="1" latinLnBrk="0" hangingPunct="1"/>
            <a:r>
              <a:rPr kumimoji="0" lang="x-none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88F5F583-238A-9E45-A971-D481C22FC2FC}" type="datetime1">
              <a:rPr lang="en-AU" smtClean="0"/>
              <a:pPr/>
              <a:t>5/20/10</a:t>
            </a:fld>
            <a:endParaRPr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AF02B71-8991-4516-A01E-F1A9ACD28BDC}" type="slidenum">
              <a:rPr smtClean="0"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df"/><Relationship Id="rId5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d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df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.png"/><Relationship Id="rId12" Type="http://schemas.openxmlformats.org/officeDocument/2006/relationships/image" Target="../media/image14.pdf"/><Relationship Id="rId13" Type="http://schemas.openxmlformats.org/officeDocument/2006/relationships/image" Target="../media/image15.png"/><Relationship Id="rId14" Type="http://schemas.openxmlformats.org/officeDocument/2006/relationships/image" Target="../media/image16.pdf"/><Relationship Id="rId15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df"/><Relationship Id="rId3" Type="http://schemas.openxmlformats.org/officeDocument/2006/relationships/image" Target="../media/image5.png"/><Relationship Id="rId4" Type="http://schemas.openxmlformats.org/officeDocument/2006/relationships/image" Target="../media/image6.pdf"/><Relationship Id="rId5" Type="http://schemas.openxmlformats.org/officeDocument/2006/relationships/image" Target="../media/image7.png"/><Relationship Id="rId6" Type="http://schemas.openxmlformats.org/officeDocument/2006/relationships/image" Target="../media/image8.pdf"/><Relationship Id="rId7" Type="http://schemas.openxmlformats.org/officeDocument/2006/relationships/image" Target="../media/image9.png"/><Relationship Id="rId8" Type="http://schemas.openxmlformats.org/officeDocument/2006/relationships/image" Target="../media/image10.pdf"/><Relationship Id="rId9" Type="http://schemas.openxmlformats.org/officeDocument/2006/relationships/image" Target="../media/image11.png"/><Relationship Id="rId10" Type="http://schemas.openxmlformats.org/officeDocument/2006/relationships/image" Target="../media/image12.pd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df"/><Relationship Id="rId3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6" Type="http://schemas.openxmlformats.org/officeDocument/2006/relationships/image" Target="../media/image24.jpeg"/><Relationship Id="rId7" Type="http://schemas.openxmlformats.org/officeDocument/2006/relationships/image" Target="../media/image25.pdf"/><Relationship Id="rId8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d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df"/><Relationship Id="rId3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df"/><Relationship Id="rId3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2058361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The Green Grid’5000:</a:t>
            </a:r>
            <a:br>
              <a:rPr lang="en-US" sz="3600" dirty="0" smtClean="0"/>
            </a:br>
            <a:r>
              <a:rPr lang="en-US" sz="3600" dirty="0" err="1" smtClean="0"/>
              <a:t>Instrumenting</a:t>
            </a:r>
            <a:r>
              <a:rPr lang="en-US" sz="3600" dirty="0" smtClean="0"/>
              <a:t> and Using a Grid with Energy Sensors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20362"/>
            <a:ext cx="7772400" cy="2102432"/>
          </a:xfrm>
        </p:spPr>
        <p:txBody>
          <a:bodyPr>
            <a:normAutofit fontScale="70000" lnSpcReduction="20000"/>
          </a:bodyPr>
          <a:lstStyle/>
          <a:p>
            <a:r>
              <a:rPr lang="en-US" sz="3040" b="1" u="sng" dirty="0" smtClean="0"/>
              <a:t>Marcos Dias de </a:t>
            </a:r>
            <a:r>
              <a:rPr lang="en-US" sz="3040" b="1" u="sng" dirty="0" err="1" smtClean="0"/>
              <a:t>Assunção</a:t>
            </a:r>
            <a:r>
              <a:rPr lang="en-US" sz="3040" dirty="0" smtClean="0"/>
              <a:t>, Jean-Patrick </a:t>
            </a:r>
            <a:r>
              <a:rPr lang="en-US" sz="3040" dirty="0" err="1" smtClean="0"/>
              <a:t>Gelas</a:t>
            </a:r>
            <a:r>
              <a:rPr lang="en-US" sz="3040" dirty="0" smtClean="0"/>
              <a:t>,</a:t>
            </a:r>
          </a:p>
          <a:p>
            <a:r>
              <a:rPr lang="en-US" sz="3040" dirty="0" smtClean="0"/>
              <a:t>Laurent </a:t>
            </a:r>
            <a:r>
              <a:rPr lang="en-US" sz="3040" dirty="0" err="1" smtClean="0"/>
              <a:t>Lefèvre</a:t>
            </a:r>
            <a:r>
              <a:rPr lang="en-US" sz="3040" dirty="0" smtClean="0"/>
              <a:t>, Anne-</a:t>
            </a:r>
            <a:r>
              <a:rPr lang="en-US" sz="3040" dirty="0" err="1" smtClean="0"/>
              <a:t>Cécile</a:t>
            </a:r>
            <a:r>
              <a:rPr lang="en-US" sz="3040" dirty="0" smtClean="0"/>
              <a:t> </a:t>
            </a:r>
            <a:r>
              <a:rPr lang="en-US" sz="3040" dirty="0" err="1" smtClean="0"/>
              <a:t>Orgerie</a:t>
            </a:r>
            <a:r>
              <a:rPr lang="en-US" sz="3040" dirty="0" smtClean="0"/>
              <a:t/>
            </a:r>
            <a:br>
              <a:rPr lang="en-US" sz="3040" dirty="0" smtClean="0"/>
            </a:br>
            <a:endParaRPr lang="en-US" dirty="0" smtClean="0"/>
          </a:p>
          <a:p>
            <a:r>
              <a:rPr lang="en-US" dirty="0" smtClean="0"/>
              <a:t>INRIA RESO, </a:t>
            </a:r>
            <a:r>
              <a:rPr lang="en-US" dirty="0" err="1" smtClean="0"/>
              <a:t>Université</a:t>
            </a:r>
            <a:r>
              <a:rPr lang="en-US" dirty="0" smtClean="0"/>
              <a:t> de Lyon</a:t>
            </a:r>
          </a:p>
          <a:p>
            <a:r>
              <a:rPr lang="en-US" dirty="0" err="1" smtClean="0"/>
              <a:t>École</a:t>
            </a:r>
            <a:r>
              <a:rPr lang="en-US" dirty="0" smtClean="0"/>
              <a:t> </a:t>
            </a:r>
            <a:r>
              <a:rPr lang="en-US" dirty="0" err="1" smtClean="0"/>
              <a:t>Normale</a:t>
            </a:r>
            <a:r>
              <a:rPr lang="en-US" dirty="0" smtClean="0"/>
              <a:t> </a:t>
            </a:r>
            <a:r>
              <a:rPr lang="en-US" dirty="0" err="1" smtClean="0"/>
              <a:t>Supérieure</a:t>
            </a:r>
            <a:endParaRPr lang="en-US" dirty="0" smtClean="0"/>
          </a:p>
          <a:p>
            <a:r>
              <a:rPr lang="en-US" dirty="0" smtClean="0"/>
              <a:t>46, </a:t>
            </a:r>
            <a:r>
              <a:rPr lang="en-US" dirty="0" err="1" smtClean="0"/>
              <a:t>allée</a:t>
            </a:r>
            <a:r>
              <a:rPr lang="en-US" dirty="0" smtClean="0"/>
              <a:t> </a:t>
            </a:r>
            <a:r>
              <a:rPr lang="en-US" dirty="0" err="1" smtClean="0"/>
              <a:t>d’Italie</a:t>
            </a:r>
            <a:endParaRPr lang="en-US" dirty="0" smtClean="0"/>
          </a:p>
          <a:p>
            <a:r>
              <a:rPr lang="en-US" dirty="0" smtClean="0"/>
              <a:t>69364 Lyon </a:t>
            </a:r>
            <a:r>
              <a:rPr lang="en-US" dirty="0" err="1" smtClean="0"/>
              <a:t>Cedex</a:t>
            </a:r>
            <a:r>
              <a:rPr lang="en-US" dirty="0" smtClean="0"/>
              <a:t> 07 - France 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85800" y="203200"/>
            <a:ext cx="7772400" cy="2102432"/>
          </a:xfrm>
          <a:prstGeom prst="rect">
            <a:avLst/>
          </a:prstGeom>
        </p:spPr>
        <p:txBody>
          <a:bodyPr vert="horz" lIns="45720" rIns="45720">
            <a:normAutofit/>
          </a:bodyPr>
          <a:lstStyle/>
          <a:p>
            <a:pPr marR="64008" lvl="0" algn="r" defTabSz="91440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kumimoji="0" lang="en-US" sz="1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Pozna</a:t>
            </a:r>
            <a:r>
              <a:rPr lang="en-US" sz="1700" dirty="0" err="1" smtClean="0">
                <a:solidFill>
                  <a:schemeClr val="tx2"/>
                </a:solidFill>
              </a:rPr>
              <a:t>ń</a:t>
            </a:r>
            <a:r>
              <a:rPr lang="en-US" sz="1700" noProof="0" dirty="0" smtClean="0">
                <a:solidFill>
                  <a:schemeClr val="tx2"/>
                </a:solidFill>
              </a:rPr>
              <a:t>, 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Poland, May 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400" dirty="0" smtClean="0"/>
              <a:t>Understanding the overall infrastructure</a:t>
            </a:r>
            <a:endParaRPr lang="en-AU" sz="2400" b="1" dirty="0" smtClean="0"/>
          </a:p>
          <a:p>
            <a:pPr lvl="1"/>
            <a:endParaRPr lang="en-AU" dirty="0" smtClean="0"/>
          </a:p>
          <a:p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Example III</a:t>
            </a:r>
            <a:endParaRPr lang="en-AU" dirty="0"/>
          </a:p>
        </p:txBody>
      </p:sp>
      <p:pic>
        <p:nvPicPr>
          <p:cNvPr id="7" name="Picture 6" descr="consumption_per_day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85800" y="1981200"/>
            <a:ext cx="7747382" cy="3873691"/>
          </a:xfrm>
          <a:prstGeom prst="rect">
            <a:avLst/>
          </a:prstGeom>
        </p:spPr>
      </p:pic>
      <p:pic>
        <p:nvPicPr>
          <p:cNvPr id="6" name="Picture 5" descr="idle_cons_capricorne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698309" y="1981200"/>
            <a:ext cx="7747382" cy="3873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The GREEN-NET framework</a:t>
            </a:r>
          </a:p>
          <a:p>
            <a:r>
              <a:rPr lang="x-none" b="1" dirty="0" smtClean="0"/>
              <a:t>Data</a:t>
            </a:r>
            <a:r>
              <a:rPr lang="x-none" dirty="0" smtClean="0"/>
              <a:t> requirements and </a:t>
            </a:r>
            <a:r>
              <a:rPr lang="x-none" b="1" dirty="0" smtClean="0"/>
              <a:t>management</a:t>
            </a:r>
          </a:p>
          <a:p>
            <a:r>
              <a:rPr lang="x-none" dirty="0" smtClean="0"/>
              <a:t>Analysis of energy </a:t>
            </a:r>
            <a:r>
              <a:rPr lang="x-none" b="1" dirty="0" smtClean="0"/>
              <a:t>consumption logs</a:t>
            </a:r>
          </a:p>
          <a:p>
            <a:r>
              <a:rPr lang="x-none" dirty="0" smtClean="0"/>
              <a:t>Future work</a:t>
            </a:r>
          </a:p>
          <a:p>
            <a:pPr lvl="1"/>
            <a:r>
              <a:rPr lang="x-none" dirty="0" smtClean="0"/>
              <a:t>Grid’5000 </a:t>
            </a:r>
            <a:r>
              <a:rPr lang="x-none" b="1" dirty="0" smtClean="0"/>
              <a:t>API</a:t>
            </a:r>
          </a:p>
          <a:p>
            <a:pPr lvl="1"/>
            <a:r>
              <a:rPr lang="x-none" b="1" dirty="0" smtClean="0"/>
              <a:t>Network equipments</a:t>
            </a:r>
            <a:r>
              <a:rPr lang="x-none" dirty="0" smtClean="0"/>
              <a:t> and </a:t>
            </a:r>
            <a:r>
              <a:rPr lang="x-none" b="1" dirty="0" smtClean="0"/>
              <a:t>protocols</a:t>
            </a:r>
          </a:p>
          <a:p>
            <a:pPr lvl="1"/>
            <a:r>
              <a:rPr lang="x-none" b="1" dirty="0" smtClean="0"/>
              <a:t>Virtualisation</a:t>
            </a:r>
            <a:r>
              <a:rPr lang="x-none" dirty="0" smtClean="0"/>
              <a:t> technologies</a:t>
            </a:r>
          </a:p>
          <a:p>
            <a:pPr lvl="1"/>
            <a:r>
              <a:rPr lang="x-none" b="1" dirty="0" smtClean="0"/>
              <a:t>Repository</a:t>
            </a:r>
            <a:r>
              <a:rPr lang="x-none" dirty="0" smtClean="0"/>
              <a:t> of energy consumption data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Conclusions and Future Work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7772400" cy="1829761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Thank you!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29148"/>
            <a:ext cx="7772400" cy="1199704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dirty="0" smtClean="0"/>
              <a:t>Questions &amp; Answers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Email: </a:t>
            </a:r>
            <a:r>
              <a:rPr lang="en-US" dirty="0" err="1" smtClean="0"/>
              <a:t>assuncao</a:t>
            </a:r>
            <a:r>
              <a:rPr lang="en-US" dirty="0" smtClean="0"/>
              <a:t> at </a:t>
            </a:r>
            <a:r>
              <a:rPr lang="en-US" dirty="0" err="1" smtClean="0"/>
              <a:t>acm.org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6324600" cy="4386072"/>
          </a:xfrm>
        </p:spPr>
        <p:txBody>
          <a:bodyPr>
            <a:normAutofit fontScale="92500" lnSpcReduction="20000"/>
          </a:bodyPr>
          <a:lstStyle/>
          <a:p>
            <a:r>
              <a:rPr lang="en-AU" dirty="0" smtClean="0"/>
              <a:t>Challenge of managing and providing resources to user applications</a:t>
            </a:r>
          </a:p>
          <a:p>
            <a:pPr lvl="1"/>
            <a:r>
              <a:rPr lang="en-AU" dirty="0" smtClean="0"/>
              <a:t>Server farms, Grids, </a:t>
            </a:r>
            <a:br>
              <a:rPr lang="en-AU" dirty="0" smtClean="0"/>
            </a:br>
            <a:r>
              <a:rPr lang="en-AU" dirty="0" smtClean="0"/>
              <a:t>data centres and Clouds</a:t>
            </a:r>
          </a:p>
          <a:p>
            <a:r>
              <a:rPr lang="en-AU" dirty="0" smtClean="0"/>
              <a:t>The Grid’5000:</a:t>
            </a:r>
          </a:p>
          <a:p>
            <a:pPr lvl="1"/>
            <a:r>
              <a:rPr lang="en-AU" b="1" dirty="0" smtClean="0"/>
              <a:t>Experimental </a:t>
            </a:r>
            <a:r>
              <a:rPr lang="en-AU" dirty="0" smtClean="0"/>
              <a:t>Grid composed of </a:t>
            </a:r>
            <a:r>
              <a:rPr lang="en-AU" b="1" dirty="0" smtClean="0"/>
              <a:t>9 sites </a:t>
            </a:r>
            <a:r>
              <a:rPr lang="en-AU" dirty="0" smtClean="0"/>
              <a:t>distributed across France</a:t>
            </a:r>
          </a:p>
          <a:p>
            <a:pPr lvl="1"/>
            <a:r>
              <a:rPr lang="en-AU" dirty="0" smtClean="0"/>
              <a:t>OAR</a:t>
            </a:r>
            <a:r>
              <a:rPr lang="en-AU" baseline="30000" dirty="0" smtClean="0"/>
              <a:t>*</a:t>
            </a:r>
            <a:r>
              <a:rPr lang="en-AU" dirty="0" smtClean="0"/>
              <a:t>: </a:t>
            </a:r>
            <a:r>
              <a:rPr lang="en-AU" b="1" dirty="0" smtClean="0"/>
              <a:t>open-source</a:t>
            </a:r>
            <a:r>
              <a:rPr lang="en-AU" dirty="0" smtClean="0"/>
              <a:t> Resource Management System (RMS) based on </a:t>
            </a:r>
            <a:r>
              <a:rPr lang="en-AU" b="1" dirty="0" smtClean="0"/>
              <a:t>high-level components</a:t>
            </a:r>
          </a:p>
          <a:p>
            <a:pPr lvl="1"/>
            <a:r>
              <a:rPr lang="en-AU" dirty="0" smtClean="0"/>
              <a:t>Resource requests: </a:t>
            </a:r>
          </a:p>
          <a:p>
            <a:pPr lvl="2"/>
            <a:r>
              <a:rPr lang="en-AU" dirty="0" smtClean="0"/>
              <a:t>Advance reservations</a:t>
            </a:r>
          </a:p>
          <a:p>
            <a:pPr lvl="2"/>
            <a:r>
              <a:rPr lang="en-AU" dirty="0" smtClean="0"/>
              <a:t>Best-effort jobs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038600" y="5867400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 Nicolas </a:t>
            </a:r>
            <a:r>
              <a:rPr lang="en-US" sz="1200" dirty="0" err="1" smtClean="0"/>
              <a:t>Capit</a:t>
            </a:r>
            <a:r>
              <a:rPr lang="en-US" sz="1200" dirty="0" smtClean="0"/>
              <a:t> et al., A Batch Scheduler with High Level Components, 5th IEEE International Symposium on Cluster Computing and the Grid (CCGrid'05), pp. 776-783, May 2005</a:t>
            </a:r>
            <a:endParaRPr lang="en-US" sz="1200" dirty="0"/>
          </a:p>
        </p:txBody>
      </p:sp>
      <p:pic>
        <p:nvPicPr>
          <p:cNvPr id="7" name="Picture 6" descr="g5k_map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5181600" y="1493838"/>
            <a:ext cx="3765446" cy="1706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Introduction</a:t>
            </a:r>
            <a:endParaRPr lang="en-AU" dirty="0"/>
          </a:p>
        </p:txBody>
      </p:sp>
      <p:sp>
        <p:nvSpPr>
          <p:cNvPr id="10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190072" cy="4005072"/>
          </a:xfrm>
        </p:spPr>
        <p:txBody>
          <a:bodyPr>
            <a:normAutofit lnSpcReduction="10000"/>
          </a:bodyPr>
          <a:lstStyle/>
          <a:p>
            <a:r>
              <a:rPr lang="en-AU" dirty="0" smtClean="0"/>
              <a:t>Energy </a:t>
            </a:r>
            <a:r>
              <a:rPr lang="en-AU" b="1" dirty="0" smtClean="0"/>
              <a:t>consumption</a:t>
            </a:r>
            <a:r>
              <a:rPr lang="en-AU" dirty="0" smtClean="0"/>
              <a:t> of ICT</a:t>
            </a:r>
          </a:p>
          <a:p>
            <a:pPr lvl="1"/>
            <a:r>
              <a:rPr lang="en-AU" dirty="0" smtClean="0"/>
              <a:t>CO</a:t>
            </a:r>
            <a:r>
              <a:rPr lang="en-AU" baseline="-25000" dirty="0" smtClean="0"/>
              <a:t>2</a:t>
            </a:r>
            <a:r>
              <a:rPr lang="en-AU" dirty="0" smtClean="0"/>
              <a:t> footprint of Grids and Clouds</a:t>
            </a:r>
          </a:p>
          <a:p>
            <a:pPr lvl="1"/>
            <a:r>
              <a:rPr lang="en-AU" dirty="0" smtClean="0"/>
              <a:t>Existing hardware, software and cooling solutions</a:t>
            </a:r>
          </a:p>
          <a:p>
            <a:r>
              <a:rPr lang="en-AU" b="1" dirty="0" smtClean="0"/>
              <a:t>Evaluation</a:t>
            </a:r>
            <a:r>
              <a:rPr lang="en-AU" dirty="0" smtClean="0"/>
              <a:t> of proposed solutions</a:t>
            </a:r>
          </a:p>
          <a:p>
            <a:r>
              <a:rPr lang="en-AU" dirty="0" smtClean="0"/>
              <a:t>The </a:t>
            </a:r>
            <a:r>
              <a:rPr lang="en-AU" b="1" dirty="0" smtClean="0"/>
              <a:t>energy sensor infrastructure</a:t>
            </a:r>
            <a:r>
              <a:rPr lang="en-AU" dirty="0" smtClean="0"/>
              <a:t>:</a:t>
            </a:r>
          </a:p>
          <a:p>
            <a:pPr lvl="1"/>
            <a:r>
              <a:rPr lang="en-AU" b="1" dirty="0" smtClean="0"/>
              <a:t>Users’ awareness</a:t>
            </a:r>
            <a:r>
              <a:rPr lang="en-AU" dirty="0" smtClean="0"/>
              <a:t> of energy consumption</a:t>
            </a:r>
          </a:p>
          <a:p>
            <a:pPr lvl="1"/>
            <a:r>
              <a:rPr lang="en-AU" dirty="0" smtClean="0"/>
              <a:t>Improving the </a:t>
            </a:r>
            <a:r>
              <a:rPr lang="en-AU" b="1" dirty="0" smtClean="0"/>
              <a:t>design of user applications</a:t>
            </a:r>
          </a:p>
          <a:p>
            <a:pPr lvl="1"/>
            <a:r>
              <a:rPr lang="en-AU" dirty="0" smtClean="0"/>
              <a:t>Energy-aware </a:t>
            </a:r>
            <a:r>
              <a:rPr lang="en-AU" b="1" dirty="0" smtClean="0"/>
              <a:t>Grid middleware</a:t>
            </a:r>
          </a:p>
          <a:p>
            <a:pPr lvl="1"/>
            <a:r>
              <a:rPr lang="en-AU" dirty="0" smtClean="0"/>
              <a:t>Power management </a:t>
            </a:r>
            <a:r>
              <a:rPr lang="en-AU" b="1" dirty="0" smtClean="0"/>
              <a:t>policies</a:t>
            </a:r>
          </a:p>
          <a:p>
            <a:pPr lvl="1"/>
            <a:r>
              <a:rPr lang="x-none" b="1" dirty="0" smtClean="0"/>
              <a:t>R</a:t>
            </a:r>
            <a:r>
              <a:rPr lang="en-AU" b="1" dirty="0" err="1" smtClean="0"/>
              <a:t>epository</a:t>
            </a:r>
            <a:r>
              <a:rPr lang="en-AU" dirty="0" smtClean="0"/>
              <a:t> of energy consumption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GREEN-NET Framework</a:t>
            </a:r>
            <a:r>
              <a:rPr lang="en-US" baseline="30000" dirty="0" smtClean="0"/>
              <a:t>*</a:t>
            </a:r>
            <a:endParaRPr lang="en-US" baseline="30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2" name="Picture 11" descr="architect_0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50800" y="1320800"/>
            <a:ext cx="9042400" cy="4927600"/>
          </a:xfrm>
          <a:prstGeom prst="rect">
            <a:avLst/>
          </a:prstGeom>
        </p:spPr>
      </p:pic>
      <p:pic>
        <p:nvPicPr>
          <p:cNvPr id="14" name="Picture 13" descr="architect_02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50800" y="1320800"/>
            <a:ext cx="9042400" cy="4927600"/>
          </a:xfrm>
          <a:prstGeom prst="rect">
            <a:avLst/>
          </a:prstGeom>
        </p:spPr>
      </p:pic>
      <p:pic>
        <p:nvPicPr>
          <p:cNvPr id="16" name="Picture 15" descr="architect_03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0800" y="1320800"/>
            <a:ext cx="9042400" cy="4927600"/>
          </a:xfrm>
          <a:prstGeom prst="rect">
            <a:avLst/>
          </a:prstGeom>
        </p:spPr>
      </p:pic>
      <p:pic>
        <p:nvPicPr>
          <p:cNvPr id="17" name="Picture 16" descr="architect_04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50800" y="1320800"/>
            <a:ext cx="9042400" cy="4927600"/>
          </a:xfrm>
          <a:prstGeom prst="rect">
            <a:avLst/>
          </a:prstGeom>
        </p:spPr>
      </p:pic>
      <p:pic>
        <p:nvPicPr>
          <p:cNvPr id="18" name="Picture 17" descr="architect_05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50800" y="1320800"/>
            <a:ext cx="9042400" cy="4927600"/>
          </a:xfrm>
          <a:prstGeom prst="rect">
            <a:avLst/>
          </a:prstGeom>
        </p:spPr>
      </p:pic>
      <p:pic>
        <p:nvPicPr>
          <p:cNvPr id="20" name="Picture 19" descr="architect_06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2"/>
              <a:stretch>
                <a:fillRect/>
              </a:stretch>
            </p:blipFill>
          </mc:Choice>
          <mc:Fallback>
            <p:blipFill>
              <a:blip r:embed="rId13"/>
              <a:stretch>
                <a:fillRect/>
              </a:stretch>
            </p:blipFill>
          </mc:Fallback>
        </mc:AlternateContent>
        <p:spPr>
          <a:xfrm>
            <a:off x="50800" y="1320800"/>
            <a:ext cx="9042400" cy="4927600"/>
          </a:xfrm>
          <a:prstGeom prst="rect">
            <a:avLst/>
          </a:prstGeom>
        </p:spPr>
      </p:pic>
      <p:pic>
        <p:nvPicPr>
          <p:cNvPr id="21" name="Picture 20" descr="architect_07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14"/>
              <a:stretch>
                <a:fillRect/>
              </a:stretch>
            </p:blipFill>
          </mc:Choice>
          <mc:Fallback>
            <p:blipFill>
              <a:blip r:embed="rId15"/>
              <a:stretch>
                <a:fillRect/>
              </a:stretch>
            </p:blipFill>
          </mc:Fallback>
        </mc:AlternateContent>
        <p:spPr>
          <a:xfrm>
            <a:off x="50800" y="1320800"/>
            <a:ext cx="9042400" cy="492760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2590798" y="4343400"/>
            <a:ext cx="1676401" cy="1371600"/>
          </a:xfrm>
          <a:prstGeom prst="ellipse">
            <a:avLst/>
          </a:prstGeom>
          <a:noFill/>
          <a:ln w="317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Oval 12"/>
          <p:cNvSpPr/>
          <p:nvPr/>
        </p:nvSpPr>
        <p:spPr>
          <a:xfrm>
            <a:off x="3276600" y="1417638"/>
            <a:ext cx="1676401" cy="1371600"/>
          </a:xfrm>
          <a:prstGeom prst="ellipse">
            <a:avLst/>
          </a:prstGeom>
          <a:noFill/>
          <a:ln w="317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Oval 14"/>
          <p:cNvSpPr/>
          <p:nvPr/>
        </p:nvSpPr>
        <p:spPr>
          <a:xfrm>
            <a:off x="5105400" y="2590800"/>
            <a:ext cx="1600200" cy="838200"/>
          </a:xfrm>
          <a:prstGeom prst="ellipse">
            <a:avLst/>
          </a:prstGeom>
          <a:noFill/>
          <a:ln w="317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TextBox 18"/>
          <p:cNvSpPr txBox="1"/>
          <p:nvPr/>
        </p:nvSpPr>
        <p:spPr>
          <a:xfrm>
            <a:off x="5410200" y="5715001"/>
            <a:ext cx="3683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 G. Costa et al., Multi-Facet Approach to Reduce Energy Consumption in Clouds and Grids: The GREEN-NET Framework. In 1st Int. Conf. on Energy Efficient Computing and Networking, Passau, 2010.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252471"/>
          </a:xfrm>
        </p:spPr>
        <p:txBody>
          <a:bodyPr>
            <a:normAutofit fontScale="85000" lnSpcReduction="20000"/>
          </a:bodyPr>
          <a:lstStyle/>
          <a:p>
            <a:r>
              <a:rPr lang="en-AU" dirty="0" err="1" smtClean="0"/>
              <a:t>Omegawatt</a:t>
            </a:r>
            <a:r>
              <a:rPr lang="en-AU" dirty="0" smtClean="0"/>
              <a:t> box</a:t>
            </a:r>
          </a:p>
          <a:p>
            <a:pPr lvl="1"/>
            <a:r>
              <a:rPr lang="en-AU" dirty="0" smtClean="0"/>
              <a:t>6 or 48 ports, communication via serial port</a:t>
            </a:r>
          </a:p>
          <a:p>
            <a:pPr lvl="1"/>
            <a:r>
              <a:rPr lang="en-AU" dirty="0" smtClean="0"/>
              <a:t>Deployed in three sites of Grid’5000 </a:t>
            </a:r>
          </a:p>
          <a:p>
            <a:pPr lvl="1"/>
            <a:r>
              <a:rPr lang="en-AU" dirty="0" smtClean="0"/>
              <a:t>Lyon, T</a:t>
            </a:r>
            <a:r>
              <a:rPr lang="en-US" dirty="0" err="1" smtClean="0"/>
              <a:t>o</a:t>
            </a:r>
            <a:r>
              <a:rPr lang="en-AU" dirty="0" err="1" smtClean="0"/>
              <a:t>ulouse</a:t>
            </a:r>
            <a:r>
              <a:rPr lang="en-AU" dirty="0" smtClean="0"/>
              <a:t> and Grenoble</a:t>
            </a:r>
          </a:p>
          <a:p>
            <a:r>
              <a:rPr lang="en-AU" dirty="0" smtClean="0"/>
              <a:t>Library for </a:t>
            </a:r>
            <a:r>
              <a:rPr lang="en-AU" b="1" dirty="0" smtClean="0"/>
              <a:t>interfacing</a:t>
            </a:r>
            <a:r>
              <a:rPr lang="en-AU" dirty="0" smtClean="0"/>
              <a:t> with </a:t>
            </a:r>
            <a:r>
              <a:rPr lang="en-AU" b="1" dirty="0" smtClean="0"/>
              <a:t>energy sensors</a:t>
            </a:r>
          </a:p>
          <a:p>
            <a:r>
              <a:rPr lang="en-AU" b="1" dirty="0" smtClean="0"/>
              <a:t>Client-side</a:t>
            </a:r>
            <a:r>
              <a:rPr lang="en-AU" dirty="0" smtClean="0"/>
              <a:t> applications to </a:t>
            </a:r>
            <a:r>
              <a:rPr lang="en-AU" b="1" dirty="0" smtClean="0"/>
              <a:t>obtain</a:t>
            </a:r>
            <a:r>
              <a:rPr lang="en-AU" dirty="0" smtClean="0"/>
              <a:t> and </a:t>
            </a:r>
            <a:r>
              <a:rPr lang="en-AU" b="1" dirty="0" smtClean="0"/>
              <a:t>store</a:t>
            </a:r>
            <a:r>
              <a:rPr lang="en-AU" dirty="0" smtClean="0"/>
              <a:t> the energy consumption data</a:t>
            </a:r>
          </a:p>
          <a:p>
            <a:endParaRPr lang="en-AU" b="1" dirty="0" smtClean="0"/>
          </a:p>
          <a:p>
            <a:pPr lvl="1"/>
            <a:endParaRPr lang="en-AU" dirty="0" smtClean="0"/>
          </a:p>
          <a:p>
            <a:pPr lvl="1"/>
            <a:endParaRPr lang="en-AU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Energy Sensors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Picture 6" descr="diag_functional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425700" y="3560011"/>
            <a:ext cx="6565900" cy="2764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b="1" dirty="0" smtClean="0"/>
              <a:t>Periodicity</a:t>
            </a:r>
            <a:r>
              <a:rPr lang="en-AU" dirty="0" smtClean="0"/>
              <a:t> of </a:t>
            </a:r>
            <a:r>
              <a:rPr lang="en-AU" b="1" dirty="0" smtClean="0"/>
              <a:t>energy measurements</a:t>
            </a:r>
            <a:r>
              <a:rPr lang="en-AU" dirty="0" smtClean="0"/>
              <a:t>:</a:t>
            </a:r>
          </a:p>
          <a:p>
            <a:pPr lvl="1"/>
            <a:r>
              <a:rPr lang="en-AU" b="1" dirty="0" smtClean="0"/>
              <a:t>Administrators</a:t>
            </a:r>
            <a:r>
              <a:rPr lang="en-AU" dirty="0" smtClean="0"/>
              <a:t>’ requirements</a:t>
            </a:r>
          </a:p>
          <a:p>
            <a:pPr lvl="1"/>
            <a:r>
              <a:rPr lang="en-AU" dirty="0" smtClean="0"/>
              <a:t>Performance and energy consumption of </a:t>
            </a:r>
            <a:r>
              <a:rPr lang="en-AU" b="1" dirty="0" smtClean="0"/>
              <a:t>applications</a:t>
            </a:r>
          </a:p>
          <a:p>
            <a:pPr lvl="1"/>
            <a:r>
              <a:rPr lang="en-AU" dirty="0" smtClean="0"/>
              <a:t>Grid </a:t>
            </a:r>
            <a:r>
              <a:rPr lang="en-AU" b="1" dirty="0" smtClean="0"/>
              <a:t>middleware</a:t>
            </a:r>
            <a:r>
              <a:rPr lang="en-AU" dirty="0" smtClean="0"/>
              <a:t> designers</a:t>
            </a:r>
          </a:p>
          <a:p>
            <a:pPr lvl="1"/>
            <a:r>
              <a:rPr lang="en-AU" dirty="0" smtClean="0"/>
              <a:t>One measurement per </a:t>
            </a:r>
            <a:r>
              <a:rPr lang="en-AU" b="1" dirty="0" smtClean="0"/>
              <a:t>second </a:t>
            </a:r>
            <a:r>
              <a:rPr lang="en-AU" dirty="0" smtClean="0"/>
              <a:t>for each equipment</a:t>
            </a:r>
            <a:endParaRPr lang="en-AU" b="1" dirty="0" smtClean="0"/>
          </a:p>
          <a:p>
            <a:r>
              <a:rPr lang="en-AU" dirty="0" smtClean="0"/>
              <a:t>Data storage:</a:t>
            </a:r>
          </a:p>
          <a:p>
            <a:pPr lvl="1"/>
            <a:r>
              <a:rPr lang="en-AU" dirty="0" smtClean="0"/>
              <a:t>Raw data (text files)</a:t>
            </a:r>
          </a:p>
          <a:p>
            <a:pPr lvl="1"/>
            <a:r>
              <a:rPr lang="en-AU" dirty="0" smtClean="0"/>
              <a:t>Last values (text files in memory) </a:t>
            </a:r>
          </a:p>
          <a:p>
            <a:pPr lvl="1"/>
            <a:r>
              <a:rPr lang="en-AU" dirty="0" smtClean="0"/>
              <a:t>Round-robin databases</a:t>
            </a:r>
            <a:r>
              <a:rPr lang="en-AU" baseline="30000" dirty="0" smtClean="0"/>
              <a:t>*</a:t>
            </a:r>
          </a:p>
          <a:p>
            <a:pPr lvl="1"/>
            <a:endParaRPr lang="en-AU" dirty="0" smtClean="0"/>
          </a:p>
          <a:p>
            <a:pPr lvl="1"/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The Energy Consumption Information</a:t>
            </a:r>
            <a:endParaRPr lang="en-A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038600" y="6130945"/>
            <a:ext cx="487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 RRD, http://</a:t>
            </a:r>
            <a:r>
              <a:rPr lang="en-US" sz="1200" dirty="0" err="1" smtClean="0"/>
              <a:t>oss.oetiker.ch/rrdtool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200" dirty="0" smtClean="0"/>
              <a:t>Displaying the Energy </a:t>
            </a:r>
            <a:br>
              <a:rPr lang="en-AU" sz="3200" dirty="0" smtClean="0"/>
            </a:br>
            <a:r>
              <a:rPr lang="en-AU" sz="3200" dirty="0" smtClean="0"/>
              <a:t>Consumption Information</a:t>
            </a:r>
            <a:endParaRPr lang="en-AU" sz="3200" dirty="0"/>
          </a:p>
        </p:txBody>
      </p:sp>
      <p:pic>
        <p:nvPicPr>
          <p:cNvPr id="11" name="Picture 10" descr="150nodes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1" y="1417638"/>
            <a:ext cx="5808958" cy="3611562"/>
          </a:xfrm>
          <a:prstGeom prst="rect">
            <a:avLst/>
          </a:prstGeom>
        </p:spPr>
      </p:pic>
      <p:pic>
        <p:nvPicPr>
          <p:cNvPr id="5" name="Picture 4" descr="Screen shot 2010-04-13 at 10.45.22 P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1600200"/>
            <a:ext cx="3739097" cy="2819400"/>
          </a:xfrm>
          <a:prstGeom prst="rect">
            <a:avLst/>
          </a:prstGeom>
        </p:spPr>
      </p:pic>
      <p:pic>
        <p:nvPicPr>
          <p:cNvPr id="8" name="Picture 7" descr="snapshot-logsondemand_resized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054" y="1600200"/>
            <a:ext cx="7129978" cy="4035523"/>
          </a:xfrm>
          <a:prstGeom prst="rect">
            <a:avLst/>
          </a:prstGeom>
        </p:spPr>
      </p:pic>
      <p:pic>
        <p:nvPicPr>
          <p:cNvPr id="7" name="Picture 6" descr="Screen shot 2010-04-13 at 10.56.13 PM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5238" y="4038600"/>
            <a:ext cx="5953060" cy="2369344"/>
          </a:xfrm>
          <a:prstGeom prst="rect">
            <a:avLst/>
          </a:prstGeom>
        </p:spPr>
      </p:pic>
      <p:pic>
        <p:nvPicPr>
          <p:cNvPr id="12" name="Picture 11" descr="screenshot_magnify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7"/>
              <a:stretch>
                <a:fillRect/>
              </a:stretch>
            </p:blipFill>
          </mc:Choice>
          <mc:Fallback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936384" y="1600200"/>
            <a:ext cx="7271231" cy="477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400" dirty="0" smtClean="0"/>
              <a:t>Profiling the energy consumption of applications</a:t>
            </a:r>
            <a:endParaRPr lang="en-AU" sz="2400" b="1" dirty="0" smtClean="0"/>
          </a:p>
          <a:p>
            <a:pPr lvl="1"/>
            <a:endParaRPr lang="en-AU" dirty="0" smtClean="0"/>
          </a:p>
          <a:p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Example I</a:t>
            </a:r>
            <a:endParaRPr lang="en-AU" dirty="0"/>
          </a:p>
        </p:txBody>
      </p:sp>
      <p:pic>
        <p:nvPicPr>
          <p:cNvPr id="5" name="Picture 4" descr="example1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583102" y="2209800"/>
            <a:ext cx="7570298" cy="32766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rot="16200000" flipV="1">
            <a:off x="1905000" y="3124200"/>
            <a:ext cx="6096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 flipH="1" flipV="1">
            <a:off x="5638800" y="3047999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7239000" y="3657600"/>
            <a:ext cx="3810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2400" dirty="0" smtClean="0"/>
              <a:t>Improving the Grid middleware </a:t>
            </a:r>
            <a:r>
              <a:rPr lang="en-AU" sz="2400" smtClean="0"/>
              <a:t>and policies</a:t>
            </a:r>
            <a:endParaRPr lang="en-AU" sz="2400" b="1" smtClean="0"/>
          </a:p>
          <a:p>
            <a:pPr lvl="1"/>
            <a:endParaRPr lang="en-AU" dirty="0" smtClean="0"/>
          </a:p>
          <a:p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Example II</a:t>
            </a:r>
            <a:endParaRPr lang="en-AU" dirty="0"/>
          </a:p>
        </p:txBody>
      </p:sp>
      <p:pic>
        <p:nvPicPr>
          <p:cNvPr id="6" name="Picture 5" descr="consumption_one_node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939418" y="2133600"/>
            <a:ext cx="7594982" cy="3797491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rot="16200000" flipV="1">
            <a:off x="4038600" y="4800601"/>
            <a:ext cx="6096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Snip Diagonal Corner Rectangle 9"/>
          <p:cNvSpPr/>
          <p:nvPr/>
        </p:nvSpPr>
        <p:spPr>
          <a:xfrm>
            <a:off x="1676400" y="2819400"/>
            <a:ext cx="2743200" cy="1600200"/>
          </a:xfrm>
          <a:prstGeom prst="snip2DiagRect">
            <a:avLst/>
          </a:prstGeom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AU" dirty="0" smtClean="0"/>
              <a:t>~14% of the electricity consumed by the platform during ~5 months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Concourse.thmx</Template>
  <TotalTime>4433</TotalTime>
  <Words>463</Words>
  <Application>Microsoft Macintosh PowerPoint</Application>
  <PresentationFormat>On-screen Show (4:3)</PresentationFormat>
  <Paragraphs>82</Paragraphs>
  <Slides>12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Concourse</vt:lpstr>
      <vt:lpstr>The Green Grid’5000: Instrumenting and Using a Grid with Energy Sensors</vt:lpstr>
      <vt:lpstr>Introduction</vt:lpstr>
      <vt:lpstr>Introduction</vt:lpstr>
      <vt:lpstr>The GREEN-NET Framework*</vt:lpstr>
      <vt:lpstr>The Energy Sensors</vt:lpstr>
      <vt:lpstr>The Energy Consumption Information</vt:lpstr>
      <vt:lpstr>Displaying the Energy  Consumption Information</vt:lpstr>
      <vt:lpstr>Example I</vt:lpstr>
      <vt:lpstr>Example II</vt:lpstr>
      <vt:lpstr>Example III</vt:lpstr>
      <vt:lpstr>Conclusions and Future Work</vt:lpstr>
      <vt:lpstr>Thank you!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Green Grid5000</dc:title>
  <dc:subject/>
  <dc:creator>Marcos</dc:creator>
  <cp:keywords/>
  <dc:description/>
  <cp:lastModifiedBy>Marcos</cp:lastModifiedBy>
  <cp:revision>907</cp:revision>
  <dcterms:created xsi:type="dcterms:W3CDTF">2010-05-20T10:45:17Z</dcterms:created>
  <dcterms:modified xsi:type="dcterms:W3CDTF">2010-05-20T10:50:04Z</dcterms:modified>
  <cp:category/>
</cp:coreProperties>
</file>