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92" r:id="rId4"/>
    <p:sldId id="260" r:id="rId5"/>
    <p:sldId id="257" r:id="rId6"/>
    <p:sldId id="342" r:id="rId7"/>
    <p:sldId id="377" r:id="rId8"/>
    <p:sldId id="378" r:id="rId9"/>
    <p:sldId id="380" r:id="rId10"/>
    <p:sldId id="381" r:id="rId11"/>
    <p:sldId id="379" r:id="rId12"/>
    <p:sldId id="383" r:id="rId13"/>
    <p:sldId id="384" r:id="rId14"/>
    <p:sldId id="385" r:id="rId15"/>
    <p:sldId id="386" r:id="rId16"/>
    <p:sldId id="387" r:id="rId17"/>
    <p:sldId id="382" r:id="rId18"/>
    <p:sldId id="388" r:id="rId19"/>
    <p:sldId id="390" r:id="rId20"/>
    <p:sldId id="391" r:id="rId21"/>
    <p:sldId id="389" r:id="rId22"/>
    <p:sldId id="3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2747" autoAdjust="0"/>
    <p:restoredTop sz="92521" autoAdjust="0"/>
  </p:normalViewPr>
  <p:slideViewPr>
    <p:cSldViewPr snapToObjects="1">
      <p:cViewPr>
        <p:scale>
          <a:sx n="100" d="100"/>
          <a:sy n="100" d="100"/>
        </p:scale>
        <p:origin x="-5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-341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3EB45-9950-CC45-AD1B-F8CDA8F3AF8E}" type="datetimeFigureOut">
              <a:rPr lang="en-AU" smtClean="0"/>
              <a:pPr/>
              <a:t>4/13/10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900E1-C339-D24C-B062-C875F5129F0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EB5BB-42B9-BB4B-988E-E39163E4E106}" type="datetimeFigureOut">
              <a:rPr lang="en-AU" smtClean="0"/>
              <a:pPr/>
              <a:t>4/13/10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D3864-79B4-C344-8C8A-734F30ACCE2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D3864-79B4-C344-8C8A-734F30ACCE2E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D3864-79B4-C344-8C8A-734F30ACCE2E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D3864-79B4-C344-8C8A-734F30ACCE2E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D3864-79B4-C344-8C8A-734F30ACCE2E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B7A754-AD34-574E-B7DE-316E59EDE220}" type="datetime1">
              <a:rPr lang="en-AU" smtClean="0"/>
              <a:pPr/>
              <a:t>4/13/10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AF2B4D-6B12-4EDF-87BB-2B55CECB6611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9F63-13DD-3A48-BABB-863BF0834275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DD3F-B54B-3D40-85FA-C593756AD847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77C9-6DED-7D47-A7B0-1BAC777A7232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62A1-5311-6742-9BE1-FB2874141187}" type="datetime1">
              <a:rPr lang="en-AU" smtClean="0"/>
              <a:pPr/>
              <a:t>4/13/10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AAC5-C9CF-8949-8AA9-519E7FF49003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96-29AF-ED4E-8148-E2F1F74D9E54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8788-DEFB-DF4F-8B93-048F0EDBD4CF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044-FB29-F94E-9595-F9665E7AA3F2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E59715C-7736-CF45-87F6-5F61D13DB8E4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B8E49B-E200-BB47-ACCE-3203175C2C94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8F5F583-238A-9E45-A971-D481C22FC2FC}" type="datetime1">
              <a:rPr lang="en-AU" smtClean="0"/>
              <a:pPr/>
              <a:t>4/13/10</a:t>
            </a:fld>
            <a:endParaRPr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df"/><Relationship Id="rId13" Type="http://schemas.openxmlformats.org/officeDocument/2006/relationships/image" Target="../media/image18.png"/><Relationship Id="rId14" Type="http://schemas.openxmlformats.org/officeDocument/2006/relationships/image" Target="../media/image19.pdf"/><Relationship Id="rId1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8" Type="http://schemas.openxmlformats.org/officeDocument/2006/relationships/image" Target="../media/image13.pdf"/><Relationship Id="rId9" Type="http://schemas.openxmlformats.org/officeDocument/2006/relationships/image" Target="../media/image14.png"/><Relationship Id="rId10" Type="http://schemas.openxmlformats.org/officeDocument/2006/relationships/image" Target="../media/image15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05836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Multi-Facet Approach to Reduce Energy Consumption in Clouds and Grids: The GREEN-NET Framework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0362"/>
            <a:ext cx="7772400" cy="2102432"/>
          </a:xfrm>
        </p:spPr>
        <p:txBody>
          <a:bodyPr>
            <a:normAutofit fontScale="62500" lnSpcReduction="20000"/>
          </a:bodyPr>
          <a:lstStyle/>
          <a:p>
            <a:r>
              <a:rPr lang="en-US" sz="3040" dirty="0" smtClean="0"/>
              <a:t>Georges </a:t>
            </a:r>
            <a:r>
              <a:rPr lang="en-US" sz="3040" dirty="0" err="1" smtClean="0"/>
              <a:t>da</a:t>
            </a:r>
            <a:r>
              <a:rPr lang="en-US" sz="3040" dirty="0" smtClean="0"/>
              <a:t> Costa</a:t>
            </a:r>
            <a:r>
              <a:rPr lang="en-US" sz="3040" baseline="30000" dirty="0" smtClean="0"/>
              <a:t>2</a:t>
            </a:r>
            <a:r>
              <a:rPr lang="en-US" sz="3040" dirty="0" smtClean="0"/>
              <a:t>, </a:t>
            </a:r>
            <a:r>
              <a:rPr lang="en-US" sz="3040" b="1" u="sng" dirty="0" smtClean="0"/>
              <a:t>Marcos Dias de Assunção</a:t>
            </a:r>
            <a:r>
              <a:rPr lang="en-US" sz="3040" baseline="30000" dirty="0" smtClean="0"/>
              <a:t>1</a:t>
            </a:r>
            <a:r>
              <a:rPr lang="en-US" sz="3040" dirty="0" smtClean="0"/>
              <a:t>,</a:t>
            </a:r>
            <a:br>
              <a:rPr lang="en-US" sz="3040" dirty="0" smtClean="0"/>
            </a:br>
            <a:r>
              <a:rPr lang="en-US" sz="3040" dirty="0" smtClean="0"/>
              <a:t>Jean-Patrick Gelas</a:t>
            </a:r>
            <a:r>
              <a:rPr lang="en-US" sz="3040" baseline="30000" dirty="0" smtClean="0"/>
              <a:t>1</a:t>
            </a:r>
            <a:r>
              <a:rPr lang="en-US" sz="3040" dirty="0" smtClean="0"/>
              <a:t>, </a:t>
            </a:r>
            <a:r>
              <a:rPr lang="en-US" sz="3040" dirty="0" err="1" smtClean="0"/>
              <a:t>Yiannis</a:t>
            </a:r>
            <a:r>
              <a:rPr lang="en-US" sz="3040" dirty="0" smtClean="0"/>
              <a:t> Georgiou</a:t>
            </a:r>
            <a:r>
              <a:rPr lang="en-US" sz="3040" baseline="30000" dirty="0" smtClean="0"/>
              <a:t>3</a:t>
            </a:r>
            <a:r>
              <a:rPr lang="en-US" sz="3040" dirty="0" smtClean="0"/>
              <a:t>,</a:t>
            </a:r>
            <a:br>
              <a:rPr lang="en-US" sz="3040" dirty="0" smtClean="0"/>
            </a:br>
            <a:r>
              <a:rPr lang="en-US" sz="3040" dirty="0" smtClean="0"/>
              <a:t>Laurent Lefèvre</a:t>
            </a:r>
            <a:r>
              <a:rPr lang="en-US" sz="3040" baseline="30000" dirty="0" smtClean="0"/>
              <a:t>1</a:t>
            </a:r>
            <a:r>
              <a:rPr lang="en-US" sz="3040" dirty="0" smtClean="0"/>
              <a:t>, Anne-</a:t>
            </a:r>
            <a:r>
              <a:rPr lang="en-US" sz="3040" dirty="0" err="1" smtClean="0"/>
              <a:t>Cécile</a:t>
            </a:r>
            <a:r>
              <a:rPr lang="en-US" sz="3040" dirty="0" smtClean="0"/>
              <a:t> Orgerie</a:t>
            </a:r>
            <a:r>
              <a:rPr lang="en-US" sz="3040" baseline="30000" dirty="0" smtClean="0"/>
              <a:t>1</a:t>
            </a:r>
            <a:r>
              <a:rPr lang="en-US" sz="3040" dirty="0" smtClean="0"/>
              <a:t>,</a:t>
            </a:r>
            <a:br>
              <a:rPr lang="en-US" sz="3040" dirty="0" smtClean="0"/>
            </a:br>
            <a:r>
              <a:rPr lang="en-US" sz="3040" dirty="0" smtClean="0"/>
              <a:t>Jean-Marc Pierson</a:t>
            </a:r>
            <a:r>
              <a:rPr lang="en-US" sz="3040" baseline="30000" dirty="0" smtClean="0"/>
              <a:t>2</a:t>
            </a:r>
            <a:r>
              <a:rPr lang="en-US" sz="3040" dirty="0" smtClean="0"/>
              <a:t>, Olivier Richard</a:t>
            </a:r>
            <a:r>
              <a:rPr lang="en-US" sz="3040" baseline="30000" dirty="0" smtClean="0"/>
              <a:t>3</a:t>
            </a:r>
            <a:r>
              <a:rPr lang="en-US" sz="3040" dirty="0" smtClean="0"/>
              <a:t>, </a:t>
            </a:r>
            <a:r>
              <a:rPr lang="en-US" sz="3040" dirty="0" err="1" smtClean="0"/>
              <a:t>Amal</a:t>
            </a:r>
            <a:r>
              <a:rPr lang="en-US" sz="3040" dirty="0" smtClean="0"/>
              <a:t> Sayah</a:t>
            </a:r>
            <a:r>
              <a:rPr lang="en-US" sz="3040" baseline="30000" dirty="0" smtClean="0"/>
              <a:t>2</a:t>
            </a:r>
          </a:p>
          <a:p>
            <a:endParaRPr lang="en-US" dirty="0" smtClean="0"/>
          </a:p>
          <a:p>
            <a:r>
              <a:rPr lang="en-US" baseline="30000" dirty="0" smtClean="0"/>
              <a:t>1 </a:t>
            </a:r>
            <a:r>
              <a:rPr lang="en-US" dirty="0" smtClean="0"/>
              <a:t>INRIA RESO, ENS de Lyon </a:t>
            </a:r>
          </a:p>
          <a:p>
            <a:r>
              <a:rPr lang="en-US" baseline="30000" dirty="0" smtClean="0"/>
              <a:t>2 </a:t>
            </a:r>
            <a:r>
              <a:rPr lang="en-US" dirty="0" smtClean="0"/>
              <a:t>IRIT, </a:t>
            </a:r>
            <a:r>
              <a:rPr lang="en-US" dirty="0" err="1" smtClean="0"/>
              <a:t>Université</a:t>
            </a:r>
            <a:r>
              <a:rPr lang="en-US" dirty="0" smtClean="0"/>
              <a:t> Paul Sabatier, Toulouse </a:t>
            </a:r>
          </a:p>
          <a:p>
            <a:r>
              <a:rPr lang="en-US" baseline="30000" dirty="0" smtClean="0"/>
              <a:t>3 </a:t>
            </a:r>
            <a:r>
              <a:rPr lang="en-US" dirty="0" smtClean="0"/>
              <a:t>MESCAL, </a:t>
            </a:r>
            <a:r>
              <a:rPr lang="en-US" dirty="0" err="1" smtClean="0"/>
              <a:t>Laboratoire</a:t>
            </a:r>
            <a:r>
              <a:rPr lang="en-US" dirty="0" smtClean="0"/>
              <a:t> ID-MAG, Grenoble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203200"/>
            <a:ext cx="7772400" cy="2102432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Passau</a:t>
            </a:r>
            <a:r>
              <a:rPr lang="en-US" sz="1700" noProof="0" dirty="0" smtClean="0">
                <a:solidFill>
                  <a:schemeClr val="tx2"/>
                </a:solidFill>
              </a:rPr>
              <a:t>,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Germany, April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Comparison </a:t>
            </a:r>
            <a:r>
              <a:rPr lang="en-AU" dirty="0" smtClean="0"/>
              <a:t>among four cases:</a:t>
            </a:r>
          </a:p>
          <a:p>
            <a:pPr lvl="1"/>
            <a:r>
              <a:rPr lang="en-US" dirty="0" smtClean="0"/>
              <a:t>N</a:t>
            </a:r>
            <a:r>
              <a:rPr lang="en-AU" dirty="0" err="1" smtClean="0"/>
              <a:t>ormal</a:t>
            </a:r>
            <a:r>
              <a:rPr lang="en-AU" dirty="0" smtClean="0"/>
              <a:t> execution, HDD spin-down, </a:t>
            </a:r>
            <a:br>
              <a:rPr lang="en-AU" dirty="0" smtClean="0"/>
            </a:br>
            <a:r>
              <a:rPr lang="en-AU" dirty="0" smtClean="0"/>
              <a:t>CPU Freq., and CPU freq. + HDD spin-down</a:t>
            </a:r>
          </a:p>
          <a:p>
            <a:r>
              <a:rPr lang="en-AU" dirty="0" smtClean="0"/>
              <a:t>9 nodes Intel Xeon dual-CPU 2.5GHz </a:t>
            </a:r>
            <a:r>
              <a:rPr lang="en-AU" dirty="0" err="1" smtClean="0"/>
              <a:t>QuadCore</a:t>
            </a:r>
            <a:r>
              <a:rPr lang="en-AU" dirty="0" smtClean="0"/>
              <a:t> with 8GB of RAM</a:t>
            </a:r>
          </a:p>
          <a:p>
            <a:r>
              <a:rPr lang="en-AU" dirty="0" smtClean="0"/>
              <a:t>NAS NPB benchmarks</a:t>
            </a:r>
          </a:p>
          <a:p>
            <a:r>
              <a:rPr lang="en-AU" dirty="0" smtClean="0"/>
              <a:t>MPI 3.3 implementation and 64 processes</a:t>
            </a: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Experimental Scenario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184400"/>
          <a:ext cx="8190072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82"/>
                <a:gridCol w="1971684"/>
                <a:gridCol w="1971684"/>
                <a:gridCol w="25025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Method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HDD Spin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CPU Freq.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HDD Spin +</a:t>
                      </a:r>
                    </a:p>
                    <a:p>
                      <a:pPr algn="ctr"/>
                      <a:r>
                        <a:rPr lang="en-AU" dirty="0" smtClean="0"/>
                        <a:t>CPU Freq.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2.5 / 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10.3 / -18.9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12.2 / -20.5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1.6 / 0.3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8.5 / -1.3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10.2</a:t>
                      </a:r>
                      <a:r>
                        <a:rPr lang="en-AU" baseline="0" dirty="0" smtClean="0"/>
                        <a:t> / -1.5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 / -0.4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 / -5.4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10.4 / -5.5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LU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2.2 / 0.2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9.5 / -7.6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11.5 / -10.8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 / -0.13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8.2 / -1.4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 / -3.1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1.4 / 1.5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6.4 / -1.5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 / -7.2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1.2 / -1.1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8.2</a:t>
                      </a:r>
                      <a:r>
                        <a:rPr lang="en-AU" baseline="0" dirty="0" smtClean="0"/>
                        <a:t> / -0.5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9.8</a:t>
                      </a:r>
                      <a:r>
                        <a:rPr lang="en-AU" baseline="0" dirty="0" smtClean="0"/>
                        <a:t> / -3.4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1.8 / 0.05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8.5 / -5.2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10.5 / -7.4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Experimental Results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1676400"/>
          <a:ext cx="6437472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472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Energy</a:t>
                      </a:r>
                      <a:r>
                        <a:rPr lang="en-AU" dirty="0" smtClean="0"/>
                        <a:t> saving (%) </a:t>
                      </a:r>
                      <a:r>
                        <a:rPr lang="en-AU" dirty="0" smtClean="0"/>
                        <a:t>/ </a:t>
                      </a:r>
                      <a:r>
                        <a:rPr lang="en-AU" dirty="0" smtClean="0"/>
                        <a:t>Performance gain (%)</a:t>
                      </a:r>
                      <a:endParaRPr lang="en-A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905000" y="2768600"/>
            <a:ext cx="6742272" cy="457200"/>
          </a:xfrm>
          <a:prstGeom prst="ellips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3809999" y="3035300"/>
            <a:ext cx="457201" cy="1841500"/>
            <a:chOff x="3809999" y="3035300"/>
            <a:chExt cx="457201" cy="1841500"/>
          </a:xfrm>
        </p:grpSpPr>
        <p:cxnSp>
          <p:nvCxnSpPr>
            <p:cNvPr id="9" name="Straight Arrow Connector 8"/>
            <p:cNvCxnSpPr/>
            <p:nvPr/>
          </p:nvCxnSpPr>
          <p:spPr>
            <a:xfrm rot="10800000" flipV="1">
              <a:off x="3810000" y="37338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3809999" y="30353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3810000" y="44958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267199" y="3149601"/>
            <a:ext cx="4038601" cy="1955799"/>
            <a:chOff x="4267199" y="3149601"/>
            <a:chExt cx="4038601" cy="1955799"/>
          </a:xfrm>
        </p:grpSpPr>
        <p:sp>
          <p:nvSpPr>
            <p:cNvPr id="14" name="Oval 13"/>
            <p:cNvSpPr/>
            <p:nvPr/>
          </p:nvSpPr>
          <p:spPr>
            <a:xfrm>
              <a:off x="4267200" y="3149601"/>
              <a:ext cx="4038600" cy="457200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4267199" y="4267200"/>
              <a:ext cx="1676401" cy="838200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Informing the users</a:t>
            </a:r>
          </a:p>
          <a:p>
            <a:pPr lvl="1"/>
            <a:r>
              <a:rPr lang="en-US" dirty="0" smtClean="0"/>
              <a:t>Energy meters and interface library</a:t>
            </a:r>
          </a:p>
          <a:p>
            <a:pPr lvl="1"/>
            <a:r>
              <a:rPr lang="en-US" dirty="0" smtClean="0"/>
              <a:t>Presenting energy consumption data</a:t>
            </a:r>
          </a:p>
          <a:p>
            <a:r>
              <a:rPr lang="en-US" dirty="0" smtClean="0"/>
              <a:t>Involving the users</a:t>
            </a:r>
          </a:p>
          <a:p>
            <a:pPr lvl="1"/>
            <a:r>
              <a:rPr lang="en-US" dirty="0" smtClean="0"/>
              <a:t>Power save mode of OAR</a:t>
            </a:r>
          </a:p>
          <a:p>
            <a:r>
              <a:rPr lang="en-US" dirty="0" smtClean="0"/>
              <a:t>Autonomic energy aware support</a:t>
            </a:r>
          </a:p>
          <a:p>
            <a:pPr lvl="1"/>
            <a:r>
              <a:rPr lang="en-US" dirty="0" smtClean="0"/>
              <a:t>Exploring idle resources</a:t>
            </a:r>
          </a:p>
          <a:p>
            <a:pPr lvl="1"/>
            <a:r>
              <a:rPr lang="en-US" dirty="0" smtClean="0"/>
              <a:t>Predicting</a:t>
            </a:r>
            <a:r>
              <a:rPr lang="en-US" dirty="0" smtClean="0"/>
              <a:t> characteristics </a:t>
            </a:r>
            <a:r>
              <a:rPr lang="en-US" dirty="0" smtClean="0"/>
              <a:t>of advance reservations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654491"/>
          </a:xfrm>
        </p:spPr>
        <p:txBody>
          <a:bodyPr/>
          <a:lstStyle/>
          <a:p>
            <a:r>
              <a:rPr lang="en-AU" dirty="0" smtClean="0"/>
              <a:t>Parameters:</a:t>
            </a:r>
          </a:p>
          <a:p>
            <a:pPr lvl="1"/>
            <a:r>
              <a:rPr lang="en-AU" dirty="0" err="1" smtClean="0"/>
              <a:t>Node_manager_idle_time</a:t>
            </a:r>
            <a:r>
              <a:rPr lang="en-AU" dirty="0" smtClean="0"/>
              <a:t> = 600 seconds</a:t>
            </a:r>
          </a:p>
          <a:p>
            <a:pPr lvl="1"/>
            <a:r>
              <a:rPr lang="en-AU" dirty="0" err="1" smtClean="0"/>
              <a:t>Node_manager_sleep_time</a:t>
            </a:r>
            <a:r>
              <a:rPr lang="en-AU" dirty="0" smtClean="0"/>
              <a:t> = 600 seconds</a:t>
            </a:r>
          </a:p>
          <a:p>
            <a:pPr lvl="1"/>
            <a:r>
              <a:rPr lang="en-AU" dirty="0" err="1" smtClean="0"/>
              <a:t>Node_sleep_cmd</a:t>
            </a:r>
            <a:r>
              <a:rPr lang="en-AU" dirty="0" smtClean="0"/>
              <a:t> = </a:t>
            </a:r>
            <a:r>
              <a:rPr lang="en-AU" dirty="0" err="1" smtClean="0"/>
              <a:t>PowerOFF</a:t>
            </a:r>
            <a:r>
              <a:rPr lang="en-AU" dirty="0" smtClean="0"/>
              <a:t> script</a:t>
            </a:r>
          </a:p>
          <a:p>
            <a:pPr lvl="1"/>
            <a:r>
              <a:rPr lang="en-AU" dirty="0" err="1" smtClean="0"/>
              <a:t>Node_wakeup_cmd</a:t>
            </a:r>
            <a:r>
              <a:rPr lang="en-AU" dirty="0" smtClean="0"/>
              <a:t> = </a:t>
            </a:r>
            <a:r>
              <a:rPr lang="en-AU" dirty="0" err="1" smtClean="0"/>
              <a:t>PowerON</a:t>
            </a:r>
            <a:r>
              <a:rPr lang="en-AU" dirty="0" smtClean="0"/>
              <a:t> script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Exploring Idle Periods</a:t>
            </a:r>
            <a:endParaRPr lang="en-AU" dirty="0"/>
          </a:p>
        </p:txBody>
      </p:sp>
      <p:grpSp>
        <p:nvGrpSpPr>
          <p:cNvPr id="36" name="Group 35"/>
          <p:cNvGrpSpPr/>
          <p:nvPr/>
        </p:nvGrpSpPr>
        <p:grpSpPr>
          <a:xfrm>
            <a:off x="533400" y="1295400"/>
            <a:ext cx="8153400" cy="1039099"/>
            <a:chOff x="533400" y="1295400"/>
            <a:chExt cx="8153400" cy="103909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09600" y="1935034"/>
              <a:ext cx="8077200" cy="1588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3400" y="1995945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</a:t>
              </a:r>
              <a:endParaRPr lang="en-US" sz="16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823329" y="1788483"/>
              <a:ext cx="287921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191000" y="12954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Current time</a:t>
              </a:r>
              <a:endParaRPr lang="en-US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7388" y="1295400"/>
            <a:ext cx="2590800" cy="638633"/>
            <a:chOff x="687388" y="1295400"/>
            <a:chExt cx="2590800" cy="638633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1803503" y="1796024"/>
              <a:ext cx="276017" cy="1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87388" y="1295400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Time_last_res_finished</a:t>
              </a:r>
              <a:endParaRPr lang="en-US" sz="16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22232" y="1295400"/>
            <a:ext cx="2590800" cy="645882"/>
            <a:chOff x="6422232" y="1295400"/>
            <a:chExt cx="2590800" cy="64588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7845530" y="1796128"/>
              <a:ext cx="288720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22232" y="1295400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Time_last_res_starts</a:t>
              </a:r>
              <a:endParaRPr lang="en-US" sz="1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43891" y="2052801"/>
            <a:ext cx="2971802" cy="505952"/>
            <a:chOff x="1943891" y="2052801"/>
            <a:chExt cx="2971802" cy="505952"/>
          </a:xfrm>
        </p:grpSpPr>
        <p:sp>
          <p:nvSpPr>
            <p:cNvPr id="22" name="Right Bracket 21"/>
            <p:cNvSpPr/>
            <p:nvPr/>
          </p:nvSpPr>
          <p:spPr>
            <a:xfrm rot="5400000">
              <a:off x="3344356" y="652336"/>
              <a:ext cx="170872" cy="2971802"/>
            </a:xfrm>
            <a:prstGeom prst="rightBracke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2895600" y="2220199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Idle_time</a:t>
              </a:r>
              <a:endParaRPr lang="en-US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06182" y="2052803"/>
            <a:ext cx="2971801" cy="505950"/>
            <a:chOff x="5006182" y="2052803"/>
            <a:chExt cx="2971801" cy="505950"/>
          </a:xfrm>
        </p:grpSpPr>
        <p:sp>
          <p:nvSpPr>
            <p:cNvPr id="31" name="Right Bracket 30"/>
            <p:cNvSpPr/>
            <p:nvPr/>
          </p:nvSpPr>
          <p:spPr>
            <a:xfrm rot="5400000">
              <a:off x="6406649" y="652336"/>
              <a:ext cx="170868" cy="2971801"/>
            </a:xfrm>
            <a:prstGeom prst="rightBracke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5868990" y="2220199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Sleep_time</a:t>
              </a:r>
              <a:endParaRPr lang="en-US" sz="1600" dirty="0"/>
            </a:p>
          </p:txBody>
        </p:sp>
      </p:grpSp>
      <p:sp>
        <p:nvSpPr>
          <p:cNvPr id="41" name="Content Placeholder 1"/>
          <p:cNvSpPr txBox="1">
            <a:spLocks/>
          </p:cNvSpPr>
          <p:nvPr/>
        </p:nvSpPr>
        <p:spPr>
          <a:xfrm>
            <a:off x="457200" y="2895600"/>
            <a:ext cx="8530432" cy="323850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AU" sz="2700" dirty="0" smtClean="0"/>
              <a:t>Green management algorithm</a:t>
            </a:r>
            <a:r>
              <a:rPr kumimoji="0" lang="en-A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22960" lvl="1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AU" sz="2700" dirty="0" smtClean="0"/>
              <a:t>Node sleep:</a:t>
            </a:r>
          </a:p>
          <a:p>
            <a:pPr marL="1280160" lvl="2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A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A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Idle_time</a:t>
            </a:r>
            <a:r>
              <a:rPr kumimoji="0" lang="en-A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A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Node_manager_idle_time</a:t>
            </a:r>
            <a:r>
              <a:rPr kumimoji="0" lang="en-A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br>
              <a:rPr kumimoji="0" lang="en-A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Sleep_time</a:t>
            </a:r>
            <a:r>
              <a:rPr kumimoji="0" lang="en-A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A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Node_manager_sleep_time</a:t>
            </a:r>
            <a:r>
              <a:rPr kumimoji="0" lang="en-A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</a:t>
            </a:r>
          </a:p>
          <a:p>
            <a:pPr marL="1737360" lvl="3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E</a:t>
            </a:r>
            <a:r>
              <a:rPr lang="en-AU" sz="2700" dirty="0" err="1" smtClean="0"/>
              <a:t>xec</a:t>
            </a:r>
            <a:r>
              <a:rPr lang="en-AU" sz="2700" dirty="0" smtClean="0"/>
              <a:t> </a:t>
            </a:r>
            <a:r>
              <a:rPr lang="en-AU" sz="2700" dirty="0" err="1" smtClean="0"/>
              <a:t>Node_sleep_cmd</a:t>
            </a:r>
            <a:endParaRPr lang="en-AU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AU" sz="2700" dirty="0" smtClean="0"/>
              <a:t>Node wake up:</a:t>
            </a:r>
          </a:p>
          <a:p>
            <a:pPr marL="1280160" lvl="2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AU" sz="2700" dirty="0" smtClean="0"/>
              <a:t>IF sleeping node is needed THEN</a:t>
            </a:r>
          </a:p>
          <a:p>
            <a:pPr marL="1737360" lvl="3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A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xec</a:t>
            </a:r>
            <a:r>
              <a:rPr kumimoji="0" lang="en-A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Node_wakeup_cmd</a:t>
            </a: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AU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AU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AU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Traces from DAS-2 clusters</a:t>
            </a:r>
          </a:p>
          <a:p>
            <a:pPr lvl="1"/>
            <a:r>
              <a:rPr lang="en-AU" dirty="0" smtClean="0"/>
              <a:t>32 nodes</a:t>
            </a:r>
          </a:p>
          <a:p>
            <a:pPr lvl="1"/>
            <a:r>
              <a:rPr lang="en-AU" dirty="0" smtClean="0"/>
              <a:t>Resource utilisations of 50.32% and 89.62%</a:t>
            </a:r>
          </a:p>
          <a:p>
            <a:pPr lvl="1"/>
            <a:r>
              <a:rPr lang="en-AU" dirty="0" smtClean="0"/>
              <a:t>Durations of 7.25 and 7 hours</a:t>
            </a:r>
          </a:p>
          <a:p>
            <a:r>
              <a:rPr lang="en-AU" dirty="0" smtClean="0"/>
              <a:t>Management modes: </a:t>
            </a:r>
          </a:p>
          <a:p>
            <a:pPr lvl="1"/>
            <a:r>
              <a:rPr lang="en-US" dirty="0" smtClean="0"/>
              <a:t>N</a:t>
            </a:r>
            <a:r>
              <a:rPr lang="en-AU" dirty="0" err="1" smtClean="0"/>
              <a:t>ormal</a:t>
            </a:r>
            <a:endParaRPr lang="en-AU" dirty="0" smtClean="0"/>
          </a:p>
          <a:p>
            <a:pPr lvl="1"/>
            <a:r>
              <a:rPr lang="en-AU" dirty="0" smtClean="0"/>
              <a:t>Green</a:t>
            </a:r>
          </a:p>
          <a:p>
            <a:r>
              <a:rPr lang="en-AU" dirty="0" smtClean="0"/>
              <a:t>Deployment of OAR on 33 nodes</a:t>
            </a:r>
          </a:p>
          <a:p>
            <a:pPr lvl="1"/>
            <a:r>
              <a:rPr lang="en-AU" dirty="0" smtClean="0"/>
              <a:t>1 master node and 32 workers</a:t>
            </a: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Experimental Scenario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Energy Consumption:</a:t>
            </a:r>
            <a:br>
              <a:rPr lang="en-AU" dirty="0" smtClean="0"/>
            </a:br>
            <a:r>
              <a:rPr lang="en-AU" dirty="0" smtClean="0"/>
              <a:t>50.32% resource utilisation</a:t>
            </a:r>
            <a:endParaRPr lang="en-AU" dirty="0"/>
          </a:p>
        </p:txBody>
      </p:sp>
      <p:pic>
        <p:nvPicPr>
          <p:cNvPr id="7" name="Content Placeholder 6" descr="graphs_eenergy_50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146" b="-6146"/>
          <a:stretch>
            <a:fillRect/>
          </a:stretch>
        </p:blipFill>
        <p:spPr/>
      </p:pic>
      <p:grpSp>
        <p:nvGrpSpPr>
          <p:cNvPr id="10" name="Group 9"/>
          <p:cNvGrpSpPr/>
          <p:nvPr/>
        </p:nvGrpSpPr>
        <p:grpSpPr>
          <a:xfrm>
            <a:off x="1447800" y="1752600"/>
            <a:ext cx="6172200" cy="1701800"/>
            <a:chOff x="1447800" y="1752600"/>
            <a:chExt cx="6172200" cy="1701800"/>
          </a:xfrm>
        </p:grpSpPr>
        <p:sp>
          <p:nvSpPr>
            <p:cNvPr id="8" name="Oval 7"/>
            <p:cNvSpPr/>
            <p:nvPr/>
          </p:nvSpPr>
          <p:spPr>
            <a:xfrm>
              <a:off x="1447800" y="1752600"/>
              <a:ext cx="1600200" cy="1701800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4191000" y="1752600"/>
              <a:ext cx="3429000" cy="1447800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Energy Consumption:</a:t>
            </a:r>
            <a:br>
              <a:rPr lang="en-AU" dirty="0" smtClean="0"/>
            </a:br>
            <a:r>
              <a:rPr lang="en-AU" dirty="0" smtClean="0"/>
              <a:t>89.62% resource utilisation</a:t>
            </a:r>
            <a:endParaRPr lang="en-AU" dirty="0"/>
          </a:p>
        </p:txBody>
      </p:sp>
      <p:pic>
        <p:nvPicPr>
          <p:cNvPr id="7" name="Content Placeholder 6" descr="graphs_eenergy_89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576" b="-5576"/>
          <a:stretch>
            <a:fillRect/>
          </a:stretch>
        </p:blipFill>
        <p:spPr/>
      </p:pic>
      <p:sp>
        <p:nvSpPr>
          <p:cNvPr id="8" name="Oval 7"/>
          <p:cNvSpPr/>
          <p:nvPr/>
        </p:nvSpPr>
        <p:spPr>
          <a:xfrm>
            <a:off x="1219200" y="2184400"/>
            <a:ext cx="2057400" cy="1016000"/>
          </a:xfrm>
          <a:prstGeom prst="ellips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981200"/>
          <a:ext cx="869188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1224280"/>
                <a:gridCol w="1219200"/>
                <a:gridCol w="1229360"/>
                <a:gridCol w="1285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Parameters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Management mode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Normal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Green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Normal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Green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System utilisation (%)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50.32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89.62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Total</a:t>
                      </a:r>
                      <a:r>
                        <a:rPr lang="en-AU" baseline="0" dirty="0" smtClean="0"/>
                        <a:t> number of jobs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309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188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Duration of traces (H)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7.25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Energy consumed</a:t>
                      </a:r>
                      <a:r>
                        <a:rPr lang="en-AU" baseline="0" dirty="0" smtClean="0"/>
                        <a:t> (KWh)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42.7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30.6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40.7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36.6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Average energy consumed (KW)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5.9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4.2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5.8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5.2</a:t>
                      </a:r>
                      <a:endParaRPr lang="en-A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Average job waiting time (seconds)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829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218</a:t>
                      </a:r>
                      <a:endParaRPr lang="en-A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Experimental Results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62400" y="1595120"/>
          <a:ext cx="4958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Experiments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953000" y="3733800"/>
            <a:ext cx="4114800" cy="558800"/>
            <a:chOff x="4572000" y="3733800"/>
            <a:chExt cx="4114800" cy="558800"/>
          </a:xfrm>
        </p:grpSpPr>
        <p:sp>
          <p:nvSpPr>
            <p:cNvPr id="7" name="Oval 6"/>
            <p:cNvSpPr/>
            <p:nvPr/>
          </p:nvSpPr>
          <p:spPr>
            <a:xfrm>
              <a:off x="4572000" y="3733800"/>
              <a:ext cx="1447800" cy="533400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7239000" y="3759200"/>
              <a:ext cx="1447800" cy="533400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5791200" y="4343400"/>
            <a:ext cx="3221832" cy="381000"/>
            <a:chOff x="5791200" y="4572000"/>
            <a:chExt cx="3221832" cy="381000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 flipV="1">
              <a:off x="5791200" y="45720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8555832" y="45720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Next reservation R</a:t>
            </a:r>
            <a:r>
              <a:rPr lang="en-AU" baseline="-25000" dirty="0" smtClean="0"/>
              <a:t>e</a:t>
            </a:r>
            <a:r>
              <a:rPr lang="en-AU" dirty="0" smtClean="0"/>
              <a:t> = (l</a:t>
            </a:r>
            <a:r>
              <a:rPr lang="en-AU" baseline="-25000" dirty="0" smtClean="0"/>
              <a:t>e</a:t>
            </a:r>
            <a:r>
              <a:rPr lang="en-AU" dirty="0" smtClean="0"/>
              <a:t>, n</a:t>
            </a:r>
            <a:r>
              <a:rPr lang="en-AU" baseline="-25000" dirty="0" smtClean="0"/>
              <a:t>e</a:t>
            </a:r>
            <a:r>
              <a:rPr lang="en-AU" dirty="0" smtClean="0"/>
              <a:t>, </a:t>
            </a:r>
            <a:r>
              <a:rPr lang="en-AU" dirty="0" err="1" smtClean="0"/>
              <a:t>t</a:t>
            </a:r>
            <a:r>
              <a:rPr lang="en-AU" baseline="-25000" dirty="0" err="1" smtClean="0"/>
              <a:t>e</a:t>
            </a:r>
            <a:r>
              <a:rPr lang="en-AU" dirty="0" smtClean="0"/>
              <a:t>)</a:t>
            </a:r>
          </a:p>
          <a:p>
            <a:r>
              <a:rPr lang="en-AU" b="1" dirty="0" smtClean="0"/>
              <a:t>Method 1</a:t>
            </a:r>
            <a:r>
              <a:rPr lang="en-AU" dirty="0" smtClean="0"/>
              <a:t>: At time </a:t>
            </a:r>
            <a:r>
              <a:rPr lang="en-AU" dirty="0" err="1" smtClean="0"/>
              <a:t>t</a:t>
            </a:r>
            <a:r>
              <a:rPr lang="en-AU" dirty="0" smtClean="0"/>
              <a:t>, the estimated start time of R</a:t>
            </a:r>
            <a:r>
              <a:rPr lang="en-AU" baseline="-25000" dirty="0" smtClean="0"/>
              <a:t>e</a:t>
            </a:r>
            <a:r>
              <a:rPr lang="en-AU" dirty="0" smtClean="0"/>
              <a:t> is the average of the arrival of reservations after time of the day </a:t>
            </a:r>
            <a:r>
              <a:rPr lang="en-AU" dirty="0" err="1" smtClean="0"/>
              <a:t>t</a:t>
            </a:r>
            <a:r>
              <a:rPr lang="en-AU" dirty="0" smtClean="0"/>
              <a:t> on:</a:t>
            </a:r>
          </a:p>
          <a:p>
            <a:pPr lvl="1"/>
            <a:r>
              <a:rPr lang="en-US" dirty="0" smtClean="0"/>
              <a:t>T</a:t>
            </a:r>
            <a:r>
              <a:rPr lang="en-AU" dirty="0" smtClean="0"/>
              <a:t>he two previous days</a:t>
            </a:r>
          </a:p>
          <a:p>
            <a:pPr lvl="1"/>
            <a:r>
              <a:rPr lang="en-AU" dirty="0" smtClean="0"/>
              <a:t>The same weekday of</a:t>
            </a:r>
            <a:r>
              <a:rPr lang="en-AU" dirty="0" smtClean="0"/>
              <a:t> the previous </a:t>
            </a:r>
            <a:r>
              <a:rPr lang="en-AU" dirty="0" smtClean="0"/>
              <a:t>week</a:t>
            </a:r>
          </a:p>
          <a:p>
            <a:pPr lvl="1"/>
            <a:r>
              <a:rPr lang="en-AU" dirty="0" smtClean="0"/>
              <a:t>i.e. </a:t>
            </a:r>
            <a:r>
              <a:rPr lang="en-AU" dirty="0" err="1" smtClean="0"/>
              <a:t>t</a:t>
            </a:r>
            <a:r>
              <a:rPr lang="en-AU" baseline="-25000" dirty="0" err="1" smtClean="0"/>
              <a:t>e</a:t>
            </a:r>
            <a:r>
              <a:rPr lang="en-AU" dirty="0" smtClean="0"/>
              <a:t> = 1/3 [t</a:t>
            </a:r>
            <a:r>
              <a:rPr lang="en-AU" baseline="-25000" dirty="0" smtClean="0"/>
              <a:t>t,j-1</a:t>
            </a:r>
            <a:r>
              <a:rPr lang="en-AU" dirty="0" smtClean="0"/>
              <a:t> + t</a:t>
            </a:r>
            <a:r>
              <a:rPr lang="en-AU" baseline="-25000" dirty="0" smtClean="0"/>
              <a:t>t,j-2</a:t>
            </a:r>
            <a:r>
              <a:rPr lang="en-AU" dirty="0" smtClean="0"/>
              <a:t> + t</a:t>
            </a:r>
            <a:r>
              <a:rPr lang="en-AU" baseline="-25000" dirty="0" smtClean="0"/>
              <a:t>t,j-7</a:t>
            </a:r>
            <a:r>
              <a:rPr lang="en-AU" dirty="0" smtClean="0"/>
              <a:t>] + </a:t>
            </a:r>
            <a:r>
              <a:rPr lang="en-AU" dirty="0" err="1" smtClean="0"/>
              <a:t>t_feedback</a:t>
            </a:r>
            <a:endParaRPr lang="en-AU" dirty="0" smtClean="0"/>
          </a:p>
          <a:p>
            <a:r>
              <a:rPr lang="en-AU" b="1" dirty="0" smtClean="0"/>
              <a:t>Method 2</a:t>
            </a:r>
            <a:r>
              <a:rPr lang="en-AU" dirty="0" smtClean="0"/>
              <a:t>: Average of characteristics of 5 previous </a:t>
            </a:r>
            <a:r>
              <a:rPr lang="en-AU" dirty="0" smtClean="0"/>
              <a:t>reservations</a:t>
            </a:r>
          </a:p>
          <a:p>
            <a:r>
              <a:rPr lang="en-AU" dirty="0" smtClean="0"/>
              <a:t>Logs of advance reservation requests</a:t>
            </a:r>
            <a:endParaRPr lang="en-A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Predicting the Next Reservation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0600" y="1981200"/>
            <a:ext cx="3733800" cy="2014954"/>
            <a:chOff x="4800600" y="1981200"/>
            <a:chExt cx="3733800" cy="2014954"/>
          </a:xfrm>
        </p:grpSpPr>
        <p:cxnSp>
          <p:nvCxnSpPr>
            <p:cNvPr id="5" name="Straight Arrow Connector 4"/>
            <p:cNvCxnSpPr/>
            <p:nvPr/>
          </p:nvCxnSpPr>
          <p:spPr>
            <a:xfrm rot="10800000">
              <a:off x="4800600" y="1981200"/>
              <a:ext cx="213360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477000" y="36576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L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ength</a:t>
              </a:r>
              <a:r>
                <a:rPr lang="en-US" sz="1600" dirty="0" smtClean="0">
                  <a:solidFill>
                    <a:srgbClr val="FF0000"/>
                  </a:solidFill>
                </a:rPr>
                <a:t> or duration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10202" y="1981200"/>
            <a:ext cx="3237070" cy="2014954"/>
            <a:chOff x="5410202" y="1981200"/>
            <a:chExt cx="3237070" cy="2014954"/>
          </a:xfrm>
        </p:grpSpPr>
        <p:cxnSp>
          <p:nvCxnSpPr>
            <p:cNvPr id="12" name="Straight Arrow Connector 11"/>
            <p:cNvCxnSpPr/>
            <p:nvPr/>
          </p:nvCxnSpPr>
          <p:spPr>
            <a:xfrm rot="16200000" flipV="1">
              <a:off x="5372102" y="2019300"/>
              <a:ext cx="1600200" cy="15239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89872" y="36576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N</a:t>
              </a:r>
              <a:r>
                <a:rPr lang="x-none" sz="1600" dirty="0" smtClean="0">
                  <a:solidFill>
                    <a:srgbClr val="FF0000"/>
                  </a:solidFill>
                </a:rPr>
                <a:t>umber of nodes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10029" y="1981199"/>
            <a:ext cx="2779868" cy="2014955"/>
            <a:chOff x="5867403" y="1981198"/>
            <a:chExt cx="2779868" cy="2014955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 flipV="1">
              <a:off x="5600702" y="2247899"/>
              <a:ext cx="1600201" cy="1066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89871" y="3657599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600" dirty="0" smtClean="0">
                  <a:solidFill>
                    <a:srgbClr val="FF0000"/>
                  </a:solidFill>
                </a:rPr>
                <a:t>Start time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</a:t>
            </a:r>
            <a:r>
              <a:rPr lang="en-AU" b="1" dirty="0" smtClean="0"/>
              <a:t>ser</a:t>
            </a:r>
            <a:r>
              <a:rPr lang="en-AU" b="1" dirty="0" smtClean="0"/>
              <a:t>:</a:t>
            </a:r>
            <a:r>
              <a:rPr lang="en-AU" dirty="0" smtClean="0"/>
              <a:t> always obeys the user’s demands</a:t>
            </a:r>
          </a:p>
          <a:p>
            <a:r>
              <a:rPr lang="en-US" b="1" dirty="0" smtClean="0"/>
              <a:t>F</a:t>
            </a:r>
            <a:r>
              <a:rPr lang="en-AU" b="1" dirty="0" err="1" smtClean="0"/>
              <a:t>ully</a:t>
            </a:r>
            <a:r>
              <a:rPr lang="en-AU" b="1" dirty="0" smtClean="0"/>
              <a:t>-green:</a:t>
            </a:r>
            <a:r>
              <a:rPr lang="en-AU" dirty="0" smtClean="0"/>
              <a:t> uses the solution that saves the most energy</a:t>
            </a:r>
          </a:p>
          <a:p>
            <a:r>
              <a:rPr lang="en-AU" b="1" dirty="0" smtClean="0"/>
              <a:t>**%-green:</a:t>
            </a:r>
            <a:r>
              <a:rPr lang="en-AU" dirty="0" smtClean="0"/>
              <a:t> handles ** of requests, taken at random, with the </a:t>
            </a:r>
            <a:r>
              <a:rPr lang="en-AU" b="1" dirty="0" smtClean="0"/>
              <a:t>fully-green</a:t>
            </a:r>
            <a:r>
              <a:rPr lang="en-AU" dirty="0" smtClean="0"/>
              <a:t> scheme and the rest with the </a:t>
            </a:r>
            <a:r>
              <a:rPr lang="en-AU" b="1" dirty="0" smtClean="0"/>
              <a:t>user</a:t>
            </a:r>
            <a:r>
              <a:rPr lang="en-AU" dirty="0" smtClean="0"/>
              <a:t> policy</a:t>
            </a:r>
          </a:p>
          <a:p>
            <a:r>
              <a:rPr lang="en-US" b="1" dirty="0" smtClean="0"/>
              <a:t>D</a:t>
            </a:r>
            <a:r>
              <a:rPr lang="en-AU" b="1" dirty="0" err="1" smtClean="0"/>
              <a:t>eadline</a:t>
            </a:r>
            <a:r>
              <a:rPr lang="en-AU" b="1" dirty="0" smtClean="0"/>
              <a:t>:</a:t>
            </a:r>
            <a:r>
              <a:rPr lang="en-AU" dirty="0" smtClean="0"/>
              <a:t> uses the </a:t>
            </a:r>
            <a:r>
              <a:rPr lang="en-AU" b="1" dirty="0" smtClean="0"/>
              <a:t>fully-green</a:t>
            </a:r>
            <a:r>
              <a:rPr lang="en-AU" dirty="0" smtClean="0"/>
              <a:t> approach if it does not delay the request for more than </a:t>
            </a:r>
            <a:r>
              <a:rPr lang="en-AU" b="1" dirty="0" smtClean="0"/>
              <a:t>24h</a:t>
            </a:r>
            <a:r>
              <a:rPr lang="en-AU" dirty="0" smtClean="0"/>
              <a:t> of the start time </a:t>
            </a:r>
            <a:r>
              <a:rPr lang="en-AU" b="1" dirty="0" smtClean="0"/>
              <a:t>required by the user</a:t>
            </a:r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GreenNet</a:t>
            </a:r>
            <a:r>
              <a:rPr lang="en-AU" dirty="0" smtClean="0"/>
              <a:t> </a:t>
            </a:r>
            <a:r>
              <a:rPr lang="en-AU" dirty="0" smtClean="0"/>
              <a:t>Policies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705600" cy="438607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Challenge of managing and providing </a:t>
            </a:r>
            <a:r>
              <a:rPr lang="en-AU" dirty="0" smtClean="0"/>
              <a:t>resources to user applications</a:t>
            </a:r>
          </a:p>
          <a:p>
            <a:pPr lvl="1"/>
            <a:r>
              <a:rPr lang="en-AU" dirty="0" smtClean="0"/>
              <a:t>Server farms, Grids,</a:t>
            </a:r>
            <a:r>
              <a:rPr lang="en-AU" dirty="0" smtClean="0"/>
              <a:t> data centres</a:t>
            </a:r>
            <a:br>
              <a:rPr lang="en-AU" dirty="0" smtClean="0"/>
            </a:br>
            <a:r>
              <a:rPr lang="en-AU" dirty="0" smtClean="0"/>
              <a:t>and </a:t>
            </a:r>
            <a:r>
              <a:rPr lang="en-AU" dirty="0" smtClean="0"/>
              <a:t>Clouds</a:t>
            </a:r>
            <a:endParaRPr lang="en-AU" dirty="0" smtClean="0"/>
          </a:p>
          <a:p>
            <a:r>
              <a:rPr lang="en-AU" dirty="0" smtClean="0"/>
              <a:t>Grid</a:t>
            </a:r>
            <a:r>
              <a:rPr lang="en-AU" dirty="0" smtClean="0"/>
              <a:t>’</a:t>
            </a:r>
            <a:r>
              <a:rPr lang="en-AU" dirty="0" smtClean="0"/>
              <a:t>5000:</a:t>
            </a:r>
          </a:p>
          <a:p>
            <a:pPr lvl="1"/>
            <a:r>
              <a:rPr lang="en-AU" b="1" dirty="0" smtClean="0"/>
              <a:t>Experimental </a:t>
            </a:r>
            <a:r>
              <a:rPr lang="en-AU" dirty="0" smtClean="0"/>
              <a:t>Grid composed of </a:t>
            </a:r>
            <a:r>
              <a:rPr lang="en-AU" b="1" dirty="0" smtClean="0"/>
              <a:t>9 sites </a:t>
            </a:r>
            <a:r>
              <a:rPr lang="en-AU" dirty="0" smtClean="0"/>
              <a:t>distributed across France</a:t>
            </a:r>
          </a:p>
          <a:p>
            <a:pPr lvl="1"/>
            <a:r>
              <a:rPr lang="en-AU" dirty="0" smtClean="0"/>
              <a:t>OAR</a:t>
            </a:r>
            <a:r>
              <a:rPr lang="en-AU" baseline="30000" dirty="0" smtClean="0"/>
              <a:t>*</a:t>
            </a:r>
            <a:r>
              <a:rPr lang="en-AU" dirty="0" smtClean="0"/>
              <a:t>: </a:t>
            </a:r>
            <a:r>
              <a:rPr lang="en-AU" b="1" dirty="0" smtClean="0"/>
              <a:t>open</a:t>
            </a:r>
            <a:r>
              <a:rPr lang="en-AU" b="1" dirty="0" smtClean="0"/>
              <a:t>-source</a:t>
            </a:r>
            <a:r>
              <a:rPr lang="en-AU" dirty="0" smtClean="0"/>
              <a:t> Resource Management System (RMS) based on</a:t>
            </a:r>
            <a:r>
              <a:rPr lang="en-AU" dirty="0" smtClean="0"/>
              <a:t> </a:t>
            </a:r>
            <a:r>
              <a:rPr lang="en-AU" b="1" dirty="0" smtClean="0"/>
              <a:t>high</a:t>
            </a:r>
            <a:r>
              <a:rPr lang="en-AU" b="1" dirty="0" smtClean="0"/>
              <a:t>-level components</a:t>
            </a:r>
            <a:endParaRPr lang="en-AU" b="1" dirty="0" smtClean="0"/>
          </a:p>
          <a:p>
            <a:pPr lvl="1"/>
            <a:r>
              <a:rPr lang="en-AU" dirty="0" smtClean="0"/>
              <a:t>Job types: </a:t>
            </a:r>
          </a:p>
          <a:p>
            <a:pPr lvl="2"/>
            <a:r>
              <a:rPr lang="en-AU" dirty="0" smtClean="0"/>
              <a:t>Advance reservations</a:t>
            </a:r>
          </a:p>
          <a:p>
            <a:pPr lvl="2"/>
            <a:r>
              <a:rPr lang="en-AU" dirty="0" smtClean="0"/>
              <a:t>Best-effort</a:t>
            </a: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22" descr="g5k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860451"/>
            <a:ext cx="2191704" cy="20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5867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Nicolas </a:t>
            </a:r>
            <a:r>
              <a:rPr lang="en-US" sz="1200" dirty="0" err="1" smtClean="0"/>
              <a:t>Capit</a:t>
            </a:r>
            <a:r>
              <a:rPr lang="en-US" sz="1200" dirty="0" smtClean="0"/>
              <a:t> et al., A Batch Scheduler with High Level Components, 5th IEEE International Symposium on Cluster Computing and the Grid (CCGrid'05), pp. 776-783, May 2005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Replay of Grid’5000 logs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Experimental Results</a:t>
            </a:r>
            <a:endParaRPr lang="en-AU" dirty="0"/>
          </a:p>
        </p:txBody>
      </p:sp>
      <p:pic>
        <p:nvPicPr>
          <p:cNvPr id="5" name="Picture 4" descr="ts-240-mix-Pidle-19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362200"/>
            <a:ext cx="8136636" cy="2895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114800" y="3124199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81201" y="2895600"/>
            <a:ext cx="4952999" cy="1828800"/>
            <a:chOff x="2133601" y="3352800"/>
            <a:chExt cx="4952999" cy="1828800"/>
          </a:xfrm>
        </p:grpSpPr>
        <p:sp>
          <p:nvSpPr>
            <p:cNvPr id="7" name="Oval 6"/>
            <p:cNvSpPr/>
            <p:nvPr/>
          </p:nvSpPr>
          <p:spPr>
            <a:xfrm>
              <a:off x="2133601" y="3581399"/>
              <a:ext cx="457200" cy="1600201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3657600" y="3581399"/>
              <a:ext cx="457200" cy="1600201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181600" y="4267200"/>
              <a:ext cx="457200" cy="914400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629400" y="3352800"/>
              <a:ext cx="457200" cy="1676400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GREEN-NET Framework</a:t>
            </a:r>
          </a:p>
          <a:p>
            <a:pPr lvl="1"/>
            <a:r>
              <a:rPr lang="en-AU" dirty="0" smtClean="0"/>
              <a:t>Informing users, involving users, and </a:t>
            </a:r>
            <a:br>
              <a:rPr lang="en-AU" dirty="0" smtClean="0"/>
            </a:br>
            <a:r>
              <a:rPr lang="en-AU" dirty="0" smtClean="0"/>
              <a:t>autonomic energy-aware resource management</a:t>
            </a:r>
          </a:p>
          <a:p>
            <a:r>
              <a:rPr lang="en-AU" dirty="0" smtClean="0"/>
              <a:t>Power save mode of OAR</a:t>
            </a:r>
          </a:p>
          <a:p>
            <a:r>
              <a:rPr lang="en-AU" dirty="0" smtClean="0"/>
              <a:t>Switching off unused resources</a:t>
            </a:r>
          </a:p>
          <a:p>
            <a:pPr lvl="1"/>
            <a:r>
              <a:rPr lang="x-none" dirty="0" smtClean="0"/>
              <a:t>Predicting the characteristics of reservations</a:t>
            </a:r>
          </a:p>
          <a:p>
            <a:r>
              <a:rPr lang="x-none" dirty="0" smtClean="0"/>
              <a:t>Analysis of energy </a:t>
            </a:r>
            <a:r>
              <a:rPr lang="x-none" b="1" dirty="0" smtClean="0"/>
              <a:t>consumption logs</a:t>
            </a:r>
          </a:p>
          <a:p>
            <a:r>
              <a:rPr lang="x-none" b="1" dirty="0" smtClean="0"/>
              <a:t>Network equipments</a:t>
            </a:r>
            <a:r>
              <a:rPr lang="x-none" dirty="0" smtClean="0"/>
              <a:t> and </a:t>
            </a:r>
            <a:r>
              <a:rPr lang="x-none" b="1" dirty="0" smtClean="0"/>
              <a:t>protocols</a:t>
            </a:r>
          </a:p>
          <a:p>
            <a:r>
              <a:rPr lang="x-none" dirty="0" smtClean="0"/>
              <a:t>Virtualisation technologies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 and Future Work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 &amp; 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6781800" cy="4005072"/>
          </a:xfrm>
        </p:spPr>
        <p:txBody>
          <a:bodyPr>
            <a:normAutofit/>
          </a:bodyPr>
          <a:lstStyle/>
          <a:p>
            <a:r>
              <a:rPr lang="en-AU" dirty="0" smtClean="0"/>
              <a:t>Energy </a:t>
            </a:r>
            <a:r>
              <a:rPr lang="en-AU" dirty="0" smtClean="0"/>
              <a:t>consumption of ICT</a:t>
            </a:r>
          </a:p>
          <a:p>
            <a:pPr lvl="1"/>
            <a:r>
              <a:rPr lang="en-AU" dirty="0" smtClean="0"/>
              <a:t>CO</a:t>
            </a:r>
            <a:r>
              <a:rPr lang="en-AU" baseline="-25000" dirty="0" smtClean="0"/>
              <a:t>2</a:t>
            </a:r>
            <a:r>
              <a:rPr lang="en-AU" dirty="0" smtClean="0"/>
              <a:t> footprint of Grids and Clouds</a:t>
            </a:r>
          </a:p>
          <a:p>
            <a:pPr lvl="1"/>
            <a:r>
              <a:rPr lang="en-AU" dirty="0" smtClean="0"/>
              <a:t>Existing hardware and cooling solutions</a:t>
            </a:r>
          </a:p>
          <a:p>
            <a:pPr lvl="1"/>
            <a:r>
              <a:rPr lang="en-AU" dirty="0" smtClean="0"/>
              <a:t>Improvements of the software stack</a:t>
            </a:r>
          </a:p>
          <a:p>
            <a:pPr lvl="1"/>
            <a:r>
              <a:rPr lang="en-AU" dirty="0" smtClean="0"/>
              <a:t>Forums and actions</a:t>
            </a:r>
          </a:p>
          <a:p>
            <a:r>
              <a:rPr lang="en-AU" dirty="0" smtClean="0"/>
              <a:t>Users’ awareness of energy consumption</a:t>
            </a:r>
          </a:p>
          <a:p>
            <a:endParaRPr lang="en-AU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6781800" y="2438400"/>
            <a:ext cx="2209800" cy="3174050"/>
            <a:chOff x="6781800" y="2438400"/>
            <a:chExt cx="2209800" cy="31740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81800" y="3657600"/>
              <a:ext cx="1143000" cy="1954850"/>
            </a:xfrm>
            <a:prstGeom prst="rect">
              <a:avLst/>
            </a:prstGeom>
          </p:spPr>
        </p:pic>
        <p:sp>
          <p:nvSpPr>
            <p:cNvPr id="13" name="Cloud Callout 12"/>
            <p:cNvSpPr/>
            <p:nvPr/>
          </p:nvSpPr>
          <p:spPr>
            <a:xfrm>
              <a:off x="7239000" y="2438400"/>
              <a:ext cx="1752600" cy="1066800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dirty="0" smtClean="0"/>
                <a:t>OMG! That’s a lot!</a:t>
              </a:r>
              <a:endParaRPr lang="en-AU" sz="1200" dirty="0"/>
            </a:p>
          </p:txBody>
        </p:sp>
      </p:grpSp>
      <p:pic>
        <p:nvPicPr>
          <p:cNvPr id="14" name="Picture 13" descr="us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642752" y="3048000"/>
            <a:ext cx="1358246" cy="256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GREEN-NET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architect_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800" y="1320800"/>
            <a:ext cx="9042400" cy="4927600"/>
          </a:xfrm>
          <a:prstGeom prst="rect">
            <a:avLst/>
          </a:prstGeom>
        </p:spPr>
      </p:pic>
      <p:pic>
        <p:nvPicPr>
          <p:cNvPr id="14" name="Picture 13" descr="architect_0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00" y="1320800"/>
            <a:ext cx="9042400" cy="4927600"/>
          </a:xfrm>
          <a:prstGeom prst="rect">
            <a:avLst/>
          </a:prstGeom>
        </p:spPr>
      </p:pic>
      <p:pic>
        <p:nvPicPr>
          <p:cNvPr id="16" name="Picture 15" descr="architect_0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800" y="1320800"/>
            <a:ext cx="9042400" cy="4927600"/>
          </a:xfrm>
          <a:prstGeom prst="rect">
            <a:avLst/>
          </a:prstGeom>
        </p:spPr>
      </p:pic>
      <p:pic>
        <p:nvPicPr>
          <p:cNvPr id="17" name="Picture 16" descr="architect_0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0800" y="1320800"/>
            <a:ext cx="9042400" cy="4927600"/>
          </a:xfrm>
          <a:prstGeom prst="rect">
            <a:avLst/>
          </a:prstGeom>
        </p:spPr>
      </p:pic>
      <p:pic>
        <p:nvPicPr>
          <p:cNvPr id="18" name="Picture 17" descr="architect_0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0800" y="1320800"/>
            <a:ext cx="9042400" cy="4927600"/>
          </a:xfrm>
          <a:prstGeom prst="rect">
            <a:avLst/>
          </a:prstGeom>
        </p:spPr>
      </p:pic>
      <p:pic>
        <p:nvPicPr>
          <p:cNvPr id="20" name="Picture 19" descr="architect_0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0800" y="1320800"/>
            <a:ext cx="9042400" cy="4927600"/>
          </a:xfrm>
          <a:prstGeom prst="rect">
            <a:avLst/>
          </a:prstGeom>
        </p:spPr>
      </p:pic>
      <p:pic>
        <p:nvPicPr>
          <p:cNvPr id="21" name="Picture 20" descr="architect_0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0800" y="1320800"/>
            <a:ext cx="9042400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Informing the users</a:t>
            </a:r>
          </a:p>
          <a:p>
            <a:pPr lvl="1"/>
            <a:r>
              <a:rPr lang="en-US" dirty="0" smtClean="0"/>
              <a:t>Energy meters and interface library</a:t>
            </a:r>
          </a:p>
          <a:p>
            <a:pPr lvl="1"/>
            <a:r>
              <a:rPr lang="en-US" dirty="0" smtClean="0"/>
              <a:t>Presenting energy consumption data</a:t>
            </a:r>
          </a:p>
          <a:p>
            <a:r>
              <a:rPr lang="en-US" dirty="0" smtClean="0"/>
              <a:t>Involving the users</a:t>
            </a:r>
          </a:p>
          <a:p>
            <a:pPr lvl="1"/>
            <a:r>
              <a:rPr lang="en-US" dirty="0" smtClean="0"/>
              <a:t>Power save mode of OAR</a:t>
            </a:r>
          </a:p>
          <a:p>
            <a:r>
              <a:rPr lang="en-US" dirty="0" smtClean="0"/>
              <a:t>Autonomic energy aware support</a:t>
            </a:r>
          </a:p>
          <a:p>
            <a:pPr lvl="1"/>
            <a:r>
              <a:rPr lang="en-US" dirty="0" smtClean="0"/>
              <a:t>Exploring idle resources</a:t>
            </a:r>
          </a:p>
          <a:p>
            <a:pPr lvl="1"/>
            <a:r>
              <a:rPr lang="en-US" dirty="0" smtClean="0"/>
              <a:t>Predicting</a:t>
            </a:r>
            <a:r>
              <a:rPr lang="en-US" dirty="0" smtClean="0"/>
              <a:t> </a:t>
            </a:r>
            <a:r>
              <a:rPr lang="en-US" dirty="0" smtClean="0"/>
              <a:t>characteristics of </a:t>
            </a:r>
            <a:r>
              <a:rPr lang="en-US" dirty="0" smtClean="0"/>
              <a:t>advance </a:t>
            </a:r>
            <a:r>
              <a:rPr lang="en-US" dirty="0" smtClean="0"/>
              <a:t>reservations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Power meter HAMEG HM8115-2</a:t>
            </a:r>
          </a:p>
          <a:p>
            <a:pPr lvl="1"/>
            <a:r>
              <a:rPr lang="en-AU" dirty="0" smtClean="0"/>
              <a:t>Used for calibrating other equipments</a:t>
            </a:r>
          </a:p>
          <a:p>
            <a:r>
              <a:rPr lang="en-AU" dirty="0" err="1" smtClean="0"/>
              <a:t>Omegawatt</a:t>
            </a:r>
            <a:r>
              <a:rPr lang="en-AU" dirty="0" smtClean="0"/>
              <a:t> box</a:t>
            </a:r>
          </a:p>
          <a:p>
            <a:pPr lvl="1"/>
            <a:r>
              <a:rPr lang="en-AU" dirty="0" smtClean="0"/>
              <a:t>6 or 48 ports, communication via serial port</a:t>
            </a:r>
          </a:p>
          <a:p>
            <a:pPr lvl="1"/>
            <a:r>
              <a:rPr lang="en-AU" dirty="0" smtClean="0"/>
              <a:t>Deployed in three sites of Grid’5000 (162 nodes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Lyon, T</a:t>
            </a:r>
            <a:r>
              <a:rPr lang="en-US" dirty="0" err="1" smtClean="0"/>
              <a:t>o</a:t>
            </a:r>
            <a:r>
              <a:rPr lang="en-AU" dirty="0" err="1" smtClean="0"/>
              <a:t>ulouse</a:t>
            </a:r>
            <a:r>
              <a:rPr lang="en-AU" dirty="0" smtClean="0"/>
              <a:t> and Grenoble</a:t>
            </a:r>
            <a:endParaRPr lang="en-AU" dirty="0" smtClean="0"/>
          </a:p>
          <a:p>
            <a:pPr lvl="1"/>
            <a:r>
              <a:rPr lang="en-AU" dirty="0" smtClean="0"/>
              <a:t>One measurement per second</a:t>
            </a:r>
          </a:p>
          <a:p>
            <a:r>
              <a:rPr lang="en-AU" b="1" dirty="0" smtClean="0"/>
              <a:t>Heterogeneity</a:t>
            </a:r>
            <a:r>
              <a:rPr lang="en-AU" dirty="0" smtClean="0"/>
              <a:t> of </a:t>
            </a:r>
            <a:r>
              <a:rPr lang="en-AU" b="1" dirty="0" smtClean="0"/>
              <a:t>energy sensors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Energy Meters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Library for </a:t>
            </a:r>
            <a:r>
              <a:rPr lang="en-AU" b="1" dirty="0" smtClean="0"/>
              <a:t>interfacing</a:t>
            </a:r>
            <a:r>
              <a:rPr lang="en-AU" dirty="0" smtClean="0"/>
              <a:t> with </a:t>
            </a:r>
            <a:r>
              <a:rPr lang="en-AU" b="1" dirty="0" smtClean="0"/>
              <a:t>energy sensors</a:t>
            </a:r>
          </a:p>
          <a:p>
            <a:r>
              <a:rPr lang="en-AU" b="1" dirty="0" smtClean="0"/>
              <a:t>Client-side</a:t>
            </a:r>
            <a:r>
              <a:rPr lang="en-AU" dirty="0" smtClean="0"/>
              <a:t> applications to </a:t>
            </a:r>
            <a:r>
              <a:rPr lang="en-AU" b="1" dirty="0" smtClean="0"/>
              <a:t>obtain</a:t>
            </a:r>
            <a:r>
              <a:rPr lang="en-AU" dirty="0" smtClean="0"/>
              <a:t> and </a:t>
            </a:r>
            <a:r>
              <a:rPr lang="en-AU" b="1" dirty="0" smtClean="0"/>
              <a:t>store</a:t>
            </a:r>
            <a:r>
              <a:rPr lang="en-AU" dirty="0" smtClean="0"/>
              <a:t> the energy consumption data</a:t>
            </a:r>
          </a:p>
          <a:p>
            <a:r>
              <a:rPr lang="en-AU" b="1" dirty="0" smtClean="0"/>
              <a:t>Applications</a:t>
            </a:r>
            <a:r>
              <a:rPr lang="en-AU" dirty="0" smtClean="0"/>
              <a:t> to </a:t>
            </a:r>
            <a:r>
              <a:rPr lang="en-AU" b="1" dirty="0" smtClean="0"/>
              <a:t>create graphs</a:t>
            </a:r>
            <a:r>
              <a:rPr lang="en-AU" dirty="0" smtClean="0"/>
              <a:t> that display the energy consumed by equipments</a:t>
            </a:r>
          </a:p>
          <a:p>
            <a:r>
              <a:rPr lang="en-AU" b="1" dirty="0" smtClean="0"/>
              <a:t>Users</a:t>
            </a:r>
            <a:r>
              <a:rPr lang="en-AU" dirty="0" smtClean="0"/>
              <a:t> can check how much </a:t>
            </a:r>
            <a:r>
              <a:rPr lang="en-AU" b="1" dirty="0" smtClean="0"/>
              <a:t>energy</a:t>
            </a:r>
            <a:r>
              <a:rPr lang="en-AU" dirty="0" smtClean="0"/>
              <a:t> their </a:t>
            </a:r>
            <a:r>
              <a:rPr lang="en-AU" b="1" dirty="0" smtClean="0"/>
              <a:t>applications consume</a:t>
            </a: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Collecting and Exposing Information</a:t>
            </a:r>
            <a:endParaRPr lang="en-AU" sz="3200" dirty="0"/>
          </a:p>
        </p:txBody>
      </p:sp>
      <p:pic>
        <p:nvPicPr>
          <p:cNvPr id="5" name="Picture 4" descr="Screen shot 2010-04-13 at 10.45.22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284472"/>
            <a:ext cx="2604568" cy="1963928"/>
          </a:xfrm>
          <a:prstGeom prst="rect">
            <a:avLst/>
          </a:prstGeom>
        </p:spPr>
      </p:pic>
      <p:pic>
        <p:nvPicPr>
          <p:cNvPr id="7" name="Picture 6" descr="Screen shot 2010-04-13 at 10.56.13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801978"/>
            <a:ext cx="3028391" cy="1205313"/>
          </a:xfrm>
          <a:prstGeom prst="rect">
            <a:avLst/>
          </a:prstGeom>
        </p:spPr>
      </p:pic>
      <p:pic>
        <p:nvPicPr>
          <p:cNvPr id="6" name="Picture 5" descr="screensh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00" y="4648200"/>
            <a:ext cx="3118077" cy="189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Informing the users</a:t>
            </a:r>
          </a:p>
          <a:p>
            <a:pPr lvl="1"/>
            <a:r>
              <a:rPr lang="en-US" dirty="0" smtClean="0"/>
              <a:t>Energy meters and interface library</a:t>
            </a:r>
          </a:p>
          <a:p>
            <a:pPr lvl="1"/>
            <a:r>
              <a:rPr lang="en-US" dirty="0" smtClean="0"/>
              <a:t>Presenting energy consumption data</a:t>
            </a:r>
          </a:p>
          <a:p>
            <a:r>
              <a:rPr lang="en-US" dirty="0" smtClean="0"/>
              <a:t>Involving the users</a:t>
            </a:r>
          </a:p>
          <a:p>
            <a:pPr lvl="1"/>
            <a:r>
              <a:rPr lang="en-US" dirty="0" smtClean="0"/>
              <a:t>Power save mode of OAR</a:t>
            </a:r>
          </a:p>
          <a:p>
            <a:r>
              <a:rPr lang="en-US" dirty="0" smtClean="0"/>
              <a:t>Autonomic energy aware support</a:t>
            </a:r>
          </a:p>
          <a:p>
            <a:pPr lvl="1"/>
            <a:r>
              <a:rPr lang="en-US" dirty="0" smtClean="0"/>
              <a:t>Exploring idle resources</a:t>
            </a:r>
          </a:p>
          <a:p>
            <a:pPr lvl="1"/>
            <a:r>
              <a:rPr lang="en-US" dirty="0" smtClean="0"/>
              <a:t>Predicting</a:t>
            </a:r>
            <a:r>
              <a:rPr lang="en-US" dirty="0" smtClean="0"/>
              <a:t> characteristics </a:t>
            </a:r>
            <a:r>
              <a:rPr lang="en-US" dirty="0" smtClean="0"/>
              <a:t>of advance reservations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Power </a:t>
            </a:r>
            <a:r>
              <a:rPr lang="en-AU" dirty="0" smtClean="0"/>
              <a:t>saving job type</a:t>
            </a:r>
          </a:p>
          <a:p>
            <a:pPr lvl="1"/>
            <a:r>
              <a:rPr lang="en-AU" dirty="0" smtClean="0"/>
              <a:t>It allows </a:t>
            </a:r>
            <a:r>
              <a:rPr lang="en-AU" b="1" dirty="0" smtClean="0"/>
              <a:t>users to control</a:t>
            </a:r>
            <a:r>
              <a:rPr lang="en-AU" dirty="0" smtClean="0"/>
              <a:t> the </a:t>
            </a:r>
            <a:r>
              <a:rPr lang="en-AU" b="1" dirty="0" smtClean="0"/>
              <a:t>performance</a:t>
            </a:r>
            <a:r>
              <a:rPr lang="en-AU" dirty="0" smtClean="0"/>
              <a:t> and </a:t>
            </a:r>
            <a:r>
              <a:rPr lang="en-AU" b="1" dirty="0" smtClean="0"/>
              <a:t>power consumption</a:t>
            </a:r>
            <a:r>
              <a:rPr lang="en-AU" dirty="0" smtClean="0"/>
              <a:t> of computing nodes during their jobs’ execution</a:t>
            </a:r>
          </a:p>
          <a:p>
            <a:pPr lvl="1"/>
            <a:r>
              <a:rPr lang="en-AU" dirty="0" smtClean="0"/>
              <a:t>CPU frequency scaling and hard-disk spin down</a:t>
            </a:r>
          </a:p>
          <a:p>
            <a:pPr lvl="1"/>
            <a:r>
              <a:rPr lang="en-AU" dirty="0" smtClean="0"/>
              <a:t>Support for other device types in </a:t>
            </a:r>
            <a:r>
              <a:rPr lang="en-AU" dirty="0" smtClean="0"/>
              <a:t>future</a:t>
            </a:r>
          </a:p>
          <a:p>
            <a:r>
              <a:rPr lang="en-AU" dirty="0" smtClean="0"/>
              <a:t>Trade-off between </a:t>
            </a:r>
            <a:r>
              <a:rPr lang="en-AU" b="1" dirty="0" smtClean="0"/>
              <a:t>energy savings</a:t>
            </a:r>
            <a:r>
              <a:rPr lang="en-AU" dirty="0" smtClean="0"/>
              <a:t> and </a:t>
            </a:r>
            <a:r>
              <a:rPr lang="en-AU" b="1" dirty="0" smtClean="0"/>
              <a:t>performance degradation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Power Save Mode of OAR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4178</TotalTime>
  <Words>1093</Words>
  <Application>Microsoft Macintosh PowerPoint</Application>
  <PresentationFormat>On-screen Show (4:3)</PresentationFormat>
  <Paragraphs>244</Paragraphs>
  <Slides>22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Multi-Facet Approach to Reduce Energy Consumption in Clouds and Grids: The GREEN-NET Framework</vt:lpstr>
      <vt:lpstr>Introduction</vt:lpstr>
      <vt:lpstr>Introduction</vt:lpstr>
      <vt:lpstr>The GREEN-NET Framework</vt:lpstr>
      <vt:lpstr>Outline</vt:lpstr>
      <vt:lpstr>Energy Meters</vt:lpstr>
      <vt:lpstr>Collecting and Exposing Information</vt:lpstr>
      <vt:lpstr>Outline</vt:lpstr>
      <vt:lpstr>The Power Save Mode of OAR</vt:lpstr>
      <vt:lpstr>Experimental Scenario</vt:lpstr>
      <vt:lpstr>Experimental Results</vt:lpstr>
      <vt:lpstr>Outline</vt:lpstr>
      <vt:lpstr>Exploring Idle Periods</vt:lpstr>
      <vt:lpstr>Experimental Scenario</vt:lpstr>
      <vt:lpstr>Energy Consumption: 50.32% resource utilisation</vt:lpstr>
      <vt:lpstr>Energy Consumption: 89.62% resource utilisation</vt:lpstr>
      <vt:lpstr>Experimental Results</vt:lpstr>
      <vt:lpstr>Predicting the Next Reservation</vt:lpstr>
      <vt:lpstr>GreenNet Policies</vt:lpstr>
      <vt:lpstr>Experimental Results</vt:lpstr>
      <vt:lpstr>Conclusions and Future Work</vt:lpstr>
      <vt:lpstr>Thank you!</vt:lpstr>
    </vt:vector>
  </TitlesOfParts>
  <Manager/>
  <Company>University of Melbourne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and Policies for Resource Provisioning in InterGrid Environments</dc:title>
  <dc:subject/>
  <dc:creator>Marcos</dc:creator>
  <cp:keywords/>
  <dc:description/>
  <cp:lastModifiedBy>Marcos</cp:lastModifiedBy>
  <cp:revision>848</cp:revision>
  <dcterms:created xsi:type="dcterms:W3CDTF">2010-04-13T20:07:05Z</dcterms:created>
  <dcterms:modified xsi:type="dcterms:W3CDTF">2010-04-13T21:38:53Z</dcterms:modified>
  <cp:category/>
</cp:coreProperties>
</file>